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 id="2147483779" r:id="rId2"/>
    <p:sldMasterId id="2147483797" r:id="rId3"/>
  </p:sldMasterIdLst>
  <p:notesMasterIdLst>
    <p:notesMasterId r:id="rId56"/>
  </p:notesMasterIdLst>
  <p:handoutMasterIdLst>
    <p:handoutMasterId r:id="rId57"/>
  </p:handoutMasterIdLst>
  <p:sldIdLst>
    <p:sldId id="434" r:id="rId4"/>
    <p:sldId id="447" r:id="rId5"/>
    <p:sldId id="577" r:id="rId6"/>
    <p:sldId id="452" r:id="rId7"/>
    <p:sldId id="446" r:id="rId8"/>
    <p:sldId id="583" r:id="rId9"/>
    <p:sldId id="451" r:id="rId10"/>
    <p:sldId id="448" r:id="rId11"/>
    <p:sldId id="449" r:id="rId12"/>
    <p:sldId id="450" r:id="rId13"/>
    <p:sldId id="585" r:id="rId14"/>
    <p:sldId id="586" r:id="rId15"/>
    <p:sldId id="587" r:id="rId16"/>
    <p:sldId id="588" r:id="rId17"/>
    <p:sldId id="453" r:id="rId18"/>
    <p:sldId id="454" r:id="rId19"/>
    <p:sldId id="455" r:id="rId20"/>
    <p:sldId id="456" r:id="rId21"/>
    <p:sldId id="457" r:id="rId22"/>
    <p:sldId id="458" r:id="rId23"/>
    <p:sldId id="459" r:id="rId24"/>
    <p:sldId id="460" r:id="rId25"/>
    <p:sldId id="461" r:id="rId26"/>
    <p:sldId id="462" r:id="rId27"/>
    <p:sldId id="463" r:id="rId28"/>
    <p:sldId id="464" r:id="rId29"/>
    <p:sldId id="465" r:id="rId30"/>
    <p:sldId id="466" r:id="rId31"/>
    <p:sldId id="467" r:id="rId32"/>
    <p:sldId id="468" r:id="rId33"/>
    <p:sldId id="469" r:id="rId34"/>
    <p:sldId id="470" r:id="rId35"/>
    <p:sldId id="471" r:id="rId36"/>
    <p:sldId id="472" r:id="rId37"/>
    <p:sldId id="473" r:id="rId38"/>
    <p:sldId id="589" r:id="rId39"/>
    <p:sldId id="483" r:id="rId40"/>
    <p:sldId id="484" r:id="rId41"/>
    <p:sldId id="485" r:id="rId42"/>
    <p:sldId id="486" r:id="rId43"/>
    <p:sldId id="440" r:id="rId44"/>
    <p:sldId id="441" r:id="rId45"/>
    <p:sldId id="380" r:id="rId46"/>
    <p:sldId id="379" r:id="rId47"/>
    <p:sldId id="442" r:id="rId48"/>
    <p:sldId id="387" r:id="rId49"/>
    <p:sldId id="443" r:id="rId50"/>
    <p:sldId id="444" r:id="rId51"/>
    <p:sldId id="445" r:id="rId52"/>
    <p:sldId id="563" r:id="rId53"/>
    <p:sldId id="582" r:id="rId54"/>
    <p:sldId id="413" r:id="rId55"/>
  </p:sldIdLst>
  <p:sldSz cx="12195175" cy="6858000"/>
  <p:notesSz cx="6797675" cy="9928225"/>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F46A7"/>
    <a:srgbClr val="970A82"/>
    <a:srgbClr val="FF3399"/>
    <a:srgbClr val="FF0000"/>
    <a:srgbClr val="FFFFFF"/>
    <a:srgbClr val="FEE3A1"/>
    <a:srgbClr val="FFF1D0"/>
    <a:srgbClr val="FFF8E7"/>
    <a:srgbClr val="FECE59"/>
    <a:srgbClr val="0032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88" autoAdjust="0"/>
    <p:restoredTop sz="90480" autoAdjust="0"/>
  </p:normalViewPr>
  <p:slideViewPr>
    <p:cSldViewPr snapToGrid="0" showGuides="1">
      <p:cViewPr varScale="1">
        <p:scale>
          <a:sx n="107" d="100"/>
          <a:sy n="107" d="100"/>
        </p:scale>
        <p:origin x="656" y="176"/>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handoutMaster" Target="handoutMasters/handout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430091"/>
            <a:ext cx="2945659" cy="496411"/>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69875" y="665163"/>
            <a:ext cx="6257925" cy="3519487"/>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4171" y="4473523"/>
            <a:ext cx="5709333" cy="4954949"/>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31497" y="9702084"/>
            <a:ext cx="934681" cy="222970"/>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dirty="0"/>
          </a:p>
        </p:txBody>
      </p:sp>
      <p:sp>
        <p:nvSpPr>
          <p:cNvPr id="9" name="Slide Image Placeholder 8"/>
          <p:cNvSpPr>
            <a:spLocks noGrp="1" noRot="1" noChangeAspect="1"/>
          </p:cNvSpPr>
          <p:nvPr>
            <p:ph type="sldImg"/>
          </p:nvPr>
        </p:nvSpPr>
        <p:spPr>
          <a:xfrm>
            <a:off x="269875" y="665163"/>
            <a:ext cx="6257925" cy="3519487"/>
          </a:xfrm>
        </p:spPr>
      </p:sp>
      <p:sp>
        <p:nvSpPr>
          <p:cNvPr id="10" name="Notes Placeholder 9"/>
          <p:cNvSpPr>
            <a:spLocks noGrp="1"/>
          </p:cNvSpPr>
          <p:nvPr>
            <p:ph type="body" idx="1"/>
          </p:nvPr>
        </p:nvSpPr>
        <p:spPr/>
        <p:txBody>
          <a:bodyPr>
            <a:normAutofit/>
          </a:bodyPr>
          <a:lstStyle/>
          <a:p>
            <a:r>
              <a:rPr lang="en-US" dirty="0" err="1"/>
              <a:t>Krótki</a:t>
            </a:r>
            <a:r>
              <a:rPr lang="en-US" dirty="0"/>
              <a:t> </a:t>
            </a:r>
            <a:r>
              <a:rPr lang="en-US" dirty="0" err="1"/>
              <a:t>rys</a:t>
            </a:r>
            <a:r>
              <a:rPr lang="en-US" dirty="0"/>
              <a:t> </a:t>
            </a:r>
            <a:r>
              <a:rPr lang="en-US" dirty="0" err="1"/>
              <a:t>historyczny</a:t>
            </a:r>
            <a:r>
              <a:rPr lang="en-US" dirty="0"/>
              <a:t>, </a:t>
            </a:r>
            <a:r>
              <a:rPr lang="en-US" dirty="0" err="1"/>
              <a:t>dlaczego</a:t>
            </a:r>
            <a:r>
              <a:rPr lang="en-US" dirty="0"/>
              <a:t> </a:t>
            </a:r>
            <a:r>
              <a:rPr lang="en-US" dirty="0" err="1"/>
              <a:t>wogóle</a:t>
            </a:r>
            <a:r>
              <a:rPr lang="en-US" dirty="0"/>
              <a:t> </a:t>
            </a:r>
            <a:r>
              <a:rPr lang="en-US" dirty="0" err="1"/>
              <a:t>wybieramy</a:t>
            </a:r>
            <a:r>
              <a:rPr lang="en-US" dirty="0"/>
              <a:t> k8s I </a:t>
            </a:r>
            <a:r>
              <a:rPr lang="en-US" dirty="0" err="1"/>
              <a:t>kontenery</a:t>
            </a:r>
            <a:endParaRPr lang="en-US" dirty="0"/>
          </a:p>
          <a:p>
            <a:r>
              <a:rPr lang="en-US" dirty="0"/>
              <a:t>Smarter deployments - </a:t>
            </a:r>
            <a:r>
              <a:rPr lang="en-US" dirty="0" err="1"/>
              <a:t>jak</a:t>
            </a:r>
            <a:r>
              <a:rPr lang="en-US" dirty="0"/>
              <a:t> </a:t>
            </a:r>
            <a:r>
              <a:rPr lang="en-US" dirty="0" err="1"/>
              <a:t>zarządzać</a:t>
            </a:r>
            <a:r>
              <a:rPr lang="en-US" dirty="0"/>
              <a:t> </a:t>
            </a:r>
            <a:r>
              <a:rPr lang="en-US" dirty="0" err="1"/>
              <a:t>deploymentowmi</a:t>
            </a:r>
            <a:endParaRPr lang="en-US" dirty="0"/>
          </a:p>
          <a:p>
            <a:r>
              <a:rPr lang="en-US" dirty="0" err="1"/>
              <a:t>Autoscalling</a:t>
            </a:r>
            <a:r>
              <a:rPr lang="en-US" dirty="0"/>
              <a:t> – </a:t>
            </a:r>
            <a:r>
              <a:rPr lang="en-US" dirty="0" err="1"/>
              <a:t>jeśli</a:t>
            </a:r>
            <a:r>
              <a:rPr lang="en-US" dirty="0"/>
              <a:t> </a:t>
            </a:r>
            <a:r>
              <a:rPr lang="en-US" dirty="0" err="1"/>
              <a:t>możemy</a:t>
            </a:r>
            <a:r>
              <a:rPr lang="en-US" dirty="0"/>
              <a:t> </a:t>
            </a:r>
            <a:r>
              <a:rPr lang="en-US" dirty="0" err="1"/>
              <a:t>łatwo</a:t>
            </a:r>
            <a:r>
              <a:rPr lang="en-US" dirty="0"/>
              <a:t> </a:t>
            </a:r>
            <a:r>
              <a:rPr lang="en-US" dirty="0" err="1"/>
              <a:t>zarządzać</a:t>
            </a:r>
            <a:r>
              <a:rPr lang="en-US" dirty="0"/>
              <a:t> to </a:t>
            </a:r>
            <a:r>
              <a:rPr lang="en-US" dirty="0" err="1"/>
              <a:t>możemy</a:t>
            </a:r>
            <a:r>
              <a:rPr lang="en-US" dirty="0"/>
              <a:t> </a:t>
            </a:r>
            <a:r>
              <a:rPr lang="en-US" dirty="0" err="1"/>
              <a:t>pomyśleć</a:t>
            </a:r>
            <a:r>
              <a:rPr lang="en-US" dirty="0"/>
              <a:t> o </a:t>
            </a:r>
            <a:r>
              <a:rPr lang="en-US" dirty="0" err="1"/>
              <a:t>ciekawych</a:t>
            </a:r>
            <a:r>
              <a:rPr lang="en-US" dirty="0"/>
              <a:t> </a:t>
            </a:r>
            <a:r>
              <a:rPr lang="en-US" dirty="0" err="1"/>
              <a:t>żeczach</a:t>
            </a:r>
            <a:r>
              <a:rPr lang="en-US" dirty="0"/>
              <a:t> </a:t>
            </a:r>
            <a:r>
              <a:rPr lang="en-US" dirty="0" err="1"/>
              <a:t>taki</a:t>
            </a:r>
            <a:r>
              <a:rPr lang="en-US" dirty="0"/>
              <a:t> </a:t>
            </a:r>
            <a:r>
              <a:rPr lang="en-US" dirty="0" err="1"/>
              <a:t>jak</a:t>
            </a:r>
            <a:r>
              <a:rPr lang="en-US" dirty="0"/>
              <a:t> </a:t>
            </a:r>
            <a:r>
              <a:rPr lang="en-US" dirty="0" err="1"/>
              <a:t>skalowanie</a:t>
            </a:r>
            <a:endParaRPr lang="en-US" dirty="0"/>
          </a:p>
          <a:p>
            <a:r>
              <a:rPr lang="en-US" dirty="0"/>
              <a:t>I </a:t>
            </a:r>
            <a:r>
              <a:rPr lang="en-US" dirty="0" err="1"/>
              <a:t>bardzo</a:t>
            </a:r>
            <a:r>
              <a:rPr lang="en-US" dirty="0"/>
              <a:t> </a:t>
            </a:r>
            <a:r>
              <a:rPr lang="en-US" dirty="0" err="1"/>
              <a:t>fajny</a:t>
            </a:r>
            <a:r>
              <a:rPr lang="en-US" dirty="0"/>
              <a:t> </a:t>
            </a:r>
            <a:r>
              <a:rPr lang="en-US" dirty="0" err="1"/>
              <a:t>temat</a:t>
            </a:r>
            <a:r>
              <a:rPr lang="en-US" dirty="0"/>
              <a:t> </a:t>
            </a:r>
            <a:r>
              <a:rPr lang="en-US" dirty="0" err="1"/>
              <a:t>na</a:t>
            </a:r>
            <a:r>
              <a:rPr lang="en-US" dirty="0"/>
              <a:t> </a:t>
            </a:r>
            <a:r>
              <a:rPr lang="en-US" dirty="0" err="1"/>
              <a:t>sam</a:t>
            </a:r>
            <a:r>
              <a:rPr lang="en-US" dirty="0"/>
              <a:t> </a:t>
            </a:r>
            <a:r>
              <a:rPr lang="en-US" dirty="0" err="1"/>
              <a:t>koniec</a:t>
            </a:r>
            <a:r>
              <a:rPr lang="en-US" dirty="0"/>
              <a:t> – helm – manager </a:t>
            </a:r>
            <a:r>
              <a:rPr lang="en-US" dirty="0" err="1"/>
              <a:t>pakietów</a:t>
            </a:r>
            <a:r>
              <a:rPr lang="en-US" dirty="0"/>
              <a:t> do k8s</a:t>
            </a:r>
          </a:p>
          <a:p>
            <a:endParaRPr lang="en-US" dirty="0"/>
          </a:p>
        </p:txBody>
      </p:sp>
    </p:spTree>
    <p:extLst>
      <p:ext uri="{BB962C8B-B14F-4D97-AF65-F5344CB8AC3E}">
        <p14:creationId xmlns:p14="http://schemas.microsoft.com/office/powerpoint/2010/main" val="2442150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Deployment to rollout </a:t>
            </a:r>
            <a:r>
              <a:rPr lang="en-US" err="1"/>
              <a:t>ReplicaSet</a:t>
            </a:r>
            <a:endParaRPr lang="en-US"/>
          </a:p>
          <a:p>
            <a:r>
              <a:rPr lang="en-US"/>
              <a:t>Declare the new state of Pods</a:t>
            </a:r>
          </a:p>
          <a:p>
            <a:r>
              <a:rPr lang="en-US" err="1"/>
              <a:t>Reollback</a:t>
            </a:r>
            <a:r>
              <a:rPr lang="en-US"/>
              <a:t> to </a:t>
            </a:r>
            <a:r>
              <a:rPr lang="en-US" err="1"/>
              <a:t>earieler</a:t>
            </a:r>
            <a:r>
              <a:rPr lang="en-US"/>
              <a:t> Deployment version</a:t>
            </a:r>
          </a:p>
          <a:p>
            <a:r>
              <a:rPr lang="en-US"/>
              <a:t>Scale up the Deployment to facilitate load</a:t>
            </a:r>
          </a:p>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19</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196262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Deployment to rollout </a:t>
            </a:r>
            <a:r>
              <a:rPr lang="en-US" err="1"/>
              <a:t>ReplicaSet</a:t>
            </a:r>
            <a:endParaRPr lang="en-US"/>
          </a:p>
          <a:p>
            <a:r>
              <a:rPr lang="en-US"/>
              <a:t>Declare the new state of Pods</a:t>
            </a:r>
          </a:p>
          <a:p>
            <a:r>
              <a:rPr lang="en-US" err="1"/>
              <a:t>Reollback</a:t>
            </a:r>
            <a:r>
              <a:rPr lang="en-US"/>
              <a:t> to </a:t>
            </a:r>
            <a:r>
              <a:rPr lang="en-US" err="1"/>
              <a:t>earieler</a:t>
            </a:r>
            <a:r>
              <a:rPr lang="en-US"/>
              <a:t> Deployment version</a:t>
            </a:r>
          </a:p>
          <a:p>
            <a:r>
              <a:rPr lang="en-US"/>
              <a:t>Scale up the Deployment to facilitate load</a:t>
            </a:r>
          </a:p>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20</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877705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Deployment to rollout </a:t>
            </a:r>
            <a:r>
              <a:rPr lang="en-US" err="1"/>
              <a:t>ReplicaSet</a:t>
            </a:r>
            <a:endParaRPr lang="en-US"/>
          </a:p>
          <a:p>
            <a:r>
              <a:rPr lang="en-US"/>
              <a:t>Declare the new state of Pods</a:t>
            </a:r>
          </a:p>
          <a:p>
            <a:r>
              <a:rPr lang="en-US" err="1"/>
              <a:t>Reollback</a:t>
            </a:r>
            <a:r>
              <a:rPr lang="en-US"/>
              <a:t> to </a:t>
            </a:r>
            <a:r>
              <a:rPr lang="en-US" err="1"/>
              <a:t>earieler</a:t>
            </a:r>
            <a:r>
              <a:rPr lang="en-US"/>
              <a:t> Deployment version</a:t>
            </a:r>
          </a:p>
          <a:p>
            <a:r>
              <a:rPr lang="en-US"/>
              <a:t>Scale up the Deployment to facilitate load</a:t>
            </a:r>
          </a:p>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21</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781950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Deployment to rollout </a:t>
            </a:r>
            <a:r>
              <a:rPr lang="en-US" err="1"/>
              <a:t>ReplicaSet</a:t>
            </a:r>
            <a:endParaRPr lang="en-US"/>
          </a:p>
          <a:p>
            <a:r>
              <a:rPr lang="en-US"/>
              <a:t>Declare the new state of Pods</a:t>
            </a:r>
          </a:p>
          <a:p>
            <a:r>
              <a:rPr lang="en-US" err="1"/>
              <a:t>Reollback</a:t>
            </a:r>
            <a:r>
              <a:rPr lang="en-US"/>
              <a:t> to </a:t>
            </a:r>
            <a:r>
              <a:rPr lang="en-US" err="1"/>
              <a:t>earieler</a:t>
            </a:r>
            <a:r>
              <a:rPr lang="en-US"/>
              <a:t> Deployment version</a:t>
            </a:r>
          </a:p>
          <a:p>
            <a:r>
              <a:rPr lang="en-US"/>
              <a:t>Scale up the Deployment to facilitate load</a:t>
            </a:r>
          </a:p>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22</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4294069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Deployment to rollout </a:t>
            </a:r>
            <a:r>
              <a:rPr lang="en-US" err="1"/>
              <a:t>ReplicaSet</a:t>
            </a:r>
            <a:endParaRPr lang="en-US"/>
          </a:p>
          <a:p>
            <a:r>
              <a:rPr lang="en-US"/>
              <a:t>Declare the new state of Pods</a:t>
            </a:r>
          </a:p>
          <a:p>
            <a:r>
              <a:rPr lang="en-US" err="1"/>
              <a:t>Reollback</a:t>
            </a:r>
            <a:r>
              <a:rPr lang="en-US"/>
              <a:t> to </a:t>
            </a:r>
            <a:r>
              <a:rPr lang="en-US" err="1"/>
              <a:t>earieler</a:t>
            </a:r>
            <a:r>
              <a:rPr lang="en-US"/>
              <a:t> Deployment version</a:t>
            </a:r>
          </a:p>
          <a:p>
            <a:r>
              <a:rPr lang="en-US"/>
              <a:t>Scale up the Deployment to facilitate load</a:t>
            </a:r>
          </a:p>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23</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612302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Deployment to rollout </a:t>
            </a:r>
            <a:r>
              <a:rPr lang="en-US" err="1"/>
              <a:t>ReplicaSet</a:t>
            </a:r>
            <a:endParaRPr lang="en-US"/>
          </a:p>
          <a:p>
            <a:r>
              <a:rPr lang="en-US"/>
              <a:t>Declare the new state of Pods</a:t>
            </a:r>
          </a:p>
          <a:p>
            <a:r>
              <a:rPr lang="en-US" err="1"/>
              <a:t>Reollback</a:t>
            </a:r>
            <a:r>
              <a:rPr lang="en-US"/>
              <a:t> to </a:t>
            </a:r>
            <a:r>
              <a:rPr lang="en-US" err="1"/>
              <a:t>earieler</a:t>
            </a:r>
            <a:r>
              <a:rPr lang="en-US"/>
              <a:t> Deployment version</a:t>
            </a:r>
          </a:p>
          <a:p>
            <a:r>
              <a:rPr lang="en-US"/>
              <a:t>Scale up the Deployment to facilitate load</a:t>
            </a:r>
          </a:p>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24</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7432533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Deployment to rollout </a:t>
            </a:r>
            <a:r>
              <a:rPr lang="en-US" err="1"/>
              <a:t>ReplicaSet</a:t>
            </a:r>
            <a:endParaRPr lang="en-US"/>
          </a:p>
          <a:p>
            <a:r>
              <a:rPr lang="en-US"/>
              <a:t>Declare the new state of Pods</a:t>
            </a:r>
          </a:p>
          <a:p>
            <a:r>
              <a:rPr lang="en-US" err="1"/>
              <a:t>Reollback</a:t>
            </a:r>
            <a:r>
              <a:rPr lang="en-US"/>
              <a:t> to </a:t>
            </a:r>
            <a:r>
              <a:rPr lang="en-US" err="1"/>
              <a:t>earieler</a:t>
            </a:r>
            <a:r>
              <a:rPr lang="en-US"/>
              <a:t> Deployment version</a:t>
            </a:r>
          </a:p>
          <a:p>
            <a:r>
              <a:rPr lang="en-US"/>
              <a:t>Scale up the Deployment to facilitate load</a:t>
            </a:r>
          </a:p>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25</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5848939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Deployment to rollout </a:t>
            </a:r>
            <a:r>
              <a:rPr lang="en-US" err="1"/>
              <a:t>ReplicaSet</a:t>
            </a:r>
            <a:endParaRPr lang="en-US"/>
          </a:p>
          <a:p>
            <a:r>
              <a:rPr lang="en-US"/>
              <a:t>Declare the new state of Pods</a:t>
            </a:r>
          </a:p>
          <a:p>
            <a:r>
              <a:rPr lang="en-US" err="1"/>
              <a:t>Reollback</a:t>
            </a:r>
            <a:r>
              <a:rPr lang="en-US"/>
              <a:t> to </a:t>
            </a:r>
            <a:r>
              <a:rPr lang="en-US" err="1"/>
              <a:t>earieler</a:t>
            </a:r>
            <a:r>
              <a:rPr lang="en-US"/>
              <a:t> Deployment version</a:t>
            </a:r>
          </a:p>
          <a:p>
            <a:r>
              <a:rPr lang="en-US"/>
              <a:t>Scale up the Deployment to facilitate load</a:t>
            </a:r>
          </a:p>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26</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42315185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Deployment to rollout </a:t>
            </a:r>
            <a:r>
              <a:rPr lang="en-US" err="1"/>
              <a:t>ReplicaSet</a:t>
            </a:r>
            <a:endParaRPr lang="en-US"/>
          </a:p>
          <a:p>
            <a:r>
              <a:rPr lang="en-US"/>
              <a:t>Declare the new state of Pods</a:t>
            </a:r>
          </a:p>
          <a:p>
            <a:r>
              <a:rPr lang="en-US" err="1"/>
              <a:t>Reollback</a:t>
            </a:r>
            <a:r>
              <a:rPr lang="en-US"/>
              <a:t> to </a:t>
            </a:r>
            <a:r>
              <a:rPr lang="en-US" err="1"/>
              <a:t>earieler</a:t>
            </a:r>
            <a:r>
              <a:rPr lang="en-US"/>
              <a:t> Deployment version</a:t>
            </a:r>
          </a:p>
          <a:p>
            <a:r>
              <a:rPr lang="en-US"/>
              <a:t>Scale up the Deployment to facilitate load</a:t>
            </a:r>
          </a:p>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27</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5130815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Deployment to rollout </a:t>
            </a:r>
            <a:r>
              <a:rPr lang="en-US" err="1"/>
              <a:t>ReplicaSet</a:t>
            </a:r>
            <a:endParaRPr lang="en-US"/>
          </a:p>
          <a:p>
            <a:r>
              <a:rPr lang="en-US"/>
              <a:t>Declare the new state of Pods</a:t>
            </a:r>
          </a:p>
          <a:p>
            <a:r>
              <a:rPr lang="en-US" err="1"/>
              <a:t>Reollback</a:t>
            </a:r>
            <a:r>
              <a:rPr lang="en-US"/>
              <a:t> to </a:t>
            </a:r>
            <a:r>
              <a:rPr lang="en-US" err="1"/>
              <a:t>earieler</a:t>
            </a:r>
            <a:r>
              <a:rPr lang="en-US"/>
              <a:t> Deployment version</a:t>
            </a:r>
          </a:p>
          <a:p>
            <a:r>
              <a:rPr lang="en-US"/>
              <a:t>Scale up the Deployment to facilitate load</a:t>
            </a:r>
          </a:p>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28</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163540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b="1">
                <a:solidFill>
                  <a:srgbClr val="FFC000"/>
                </a:solidFill>
              </a:rPr>
              <a:t>Przesuń ramkę na odpowiednie wydarzenie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47CEAA-D318-4FEA-8471-B1D3D29536C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584128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Deployment to rollout </a:t>
            </a:r>
            <a:r>
              <a:rPr lang="en-US" err="1"/>
              <a:t>ReplicaSet</a:t>
            </a:r>
            <a:endParaRPr lang="en-US"/>
          </a:p>
          <a:p>
            <a:r>
              <a:rPr lang="en-US"/>
              <a:t>Declare the new state of Pods</a:t>
            </a:r>
          </a:p>
          <a:p>
            <a:r>
              <a:rPr lang="en-US" err="1"/>
              <a:t>Reollback</a:t>
            </a:r>
            <a:r>
              <a:rPr lang="en-US"/>
              <a:t> to </a:t>
            </a:r>
            <a:r>
              <a:rPr lang="en-US" err="1"/>
              <a:t>earieler</a:t>
            </a:r>
            <a:r>
              <a:rPr lang="en-US"/>
              <a:t> Deployment version</a:t>
            </a:r>
          </a:p>
          <a:p>
            <a:r>
              <a:rPr lang="en-US"/>
              <a:t>Scale up the Deployment to facilitate load</a:t>
            </a:r>
          </a:p>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29</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41833811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Deployment to rollout </a:t>
            </a:r>
            <a:r>
              <a:rPr lang="en-US" err="1"/>
              <a:t>ReplicaSet</a:t>
            </a:r>
            <a:endParaRPr lang="en-US"/>
          </a:p>
          <a:p>
            <a:r>
              <a:rPr lang="en-US"/>
              <a:t>Declare the new state of Pods</a:t>
            </a:r>
          </a:p>
          <a:p>
            <a:r>
              <a:rPr lang="en-US" err="1"/>
              <a:t>Reollback</a:t>
            </a:r>
            <a:r>
              <a:rPr lang="en-US"/>
              <a:t> to </a:t>
            </a:r>
            <a:r>
              <a:rPr lang="en-US" err="1"/>
              <a:t>earieler</a:t>
            </a:r>
            <a:r>
              <a:rPr lang="en-US"/>
              <a:t> Deployment version</a:t>
            </a:r>
          </a:p>
          <a:p>
            <a:r>
              <a:rPr lang="en-US"/>
              <a:t>Scale up the Deployment to facilitate load</a:t>
            </a:r>
          </a:p>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30</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4529106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Deployment to rollout </a:t>
            </a:r>
            <a:r>
              <a:rPr lang="en-US" err="1"/>
              <a:t>ReplicaSet</a:t>
            </a:r>
            <a:endParaRPr lang="en-US"/>
          </a:p>
          <a:p>
            <a:r>
              <a:rPr lang="en-US"/>
              <a:t>Declare the new state of Pods</a:t>
            </a:r>
          </a:p>
          <a:p>
            <a:r>
              <a:rPr lang="en-US" err="1"/>
              <a:t>Reollback</a:t>
            </a:r>
            <a:r>
              <a:rPr lang="en-US"/>
              <a:t> to </a:t>
            </a:r>
            <a:r>
              <a:rPr lang="en-US" err="1"/>
              <a:t>earieler</a:t>
            </a:r>
            <a:r>
              <a:rPr lang="en-US"/>
              <a:t> Deployment version</a:t>
            </a:r>
          </a:p>
          <a:p>
            <a:r>
              <a:rPr lang="en-US"/>
              <a:t>Scale up the Deployment to facilitate load</a:t>
            </a:r>
          </a:p>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31</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759465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Deployment to rollout </a:t>
            </a:r>
            <a:r>
              <a:rPr lang="en-US" err="1"/>
              <a:t>ReplicaSet</a:t>
            </a:r>
            <a:endParaRPr lang="en-US"/>
          </a:p>
          <a:p>
            <a:r>
              <a:rPr lang="en-US"/>
              <a:t>Declare the new state of Pods</a:t>
            </a:r>
          </a:p>
          <a:p>
            <a:r>
              <a:rPr lang="en-US" err="1"/>
              <a:t>Reollback</a:t>
            </a:r>
            <a:r>
              <a:rPr lang="en-US"/>
              <a:t> to </a:t>
            </a:r>
            <a:r>
              <a:rPr lang="en-US" err="1"/>
              <a:t>earieler</a:t>
            </a:r>
            <a:r>
              <a:rPr lang="en-US"/>
              <a:t> Deployment version</a:t>
            </a:r>
          </a:p>
          <a:p>
            <a:r>
              <a:rPr lang="en-US"/>
              <a:t>Scale up the Deployment to facilitate load</a:t>
            </a:r>
          </a:p>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32</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0979479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Deployment to rollout </a:t>
            </a:r>
            <a:r>
              <a:rPr lang="en-US" err="1"/>
              <a:t>ReplicaSet</a:t>
            </a:r>
            <a:endParaRPr lang="en-US"/>
          </a:p>
          <a:p>
            <a:r>
              <a:rPr lang="en-US"/>
              <a:t>Declare the new state of Pods</a:t>
            </a:r>
          </a:p>
          <a:p>
            <a:r>
              <a:rPr lang="en-US" err="1"/>
              <a:t>Reollback</a:t>
            </a:r>
            <a:r>
              <a:rPr lang="en-US"/>
              <a:t> to </a:t>
            </a:r>
            <a:r>
              <a:rPr lang="en-US" err="1"/>
              <a:t>earieler</a:t>
            </a:r>
            <a:r>
              <a:rPr lang="en-US"/>
              <a:t> Deployment version</a:t>
            </a:r>
          </a:p>
          <a:p>
            <a:r>
              <a:rPr lang="en-US"/>
              <a:t>Scale up the Deployment to facilitate load</a:t>
            </a:r>
          </a:p>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33</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8305611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Deployment to rollout </a:t>
            </a:r>
            <a:r>
              <a:rPr lang="en-US" err="1"/>
              <a:t>ReplicaSet</a:t>
            </a:r>
            <a:endParaRPr lang="en-US"/>
          </a:p>
          <a:p>
            <a:r>
              <a:rPr lang="en-US"/>
              <a:t>Declare the new state of Pods</a:t>
            </a:r>
          </a:p>
          <a:p>
            <a:r>
              <a:rPr lang="en-US" err="1"/>
              <a:t>Reollback</a:t>
            </a:r>
            <a:r>
              <a:rPr lang="en-US"/>
              <a:t> to </a:t>
            </a:r>
            <a:r>
              <a:rPr lang="en-US" err="1"/>
              <a:t>earieler</a:t>
            </a:r>
            <a:r>
              <a:rPr lang="en-US"/>
              <a:t> Deployment version</a:t>
            </a:r>
          </a:p>
          <a:p>
            <a:r>
              <a:rPr lang="en-US"/>
              <a:t>Scale up the Deployment to facilitate load</a:t>
            </a:r>
          </a:p>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35</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5468106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err="1"/>
              <a:t>Płatny</a:t>
            </a:r>
            <a:r>
              <a:rPr lang="en-US"/>
              <a:t> </a:t>
            </a:r>
            <a:r>
              <a:rPr lang="en-US" err="1"/>
              <a:t>Staż</a:t>
            </a:r>
            <a:r>
              <a:rPr lang="en-US"/>
              <a:t> – </a:t>
            </a:r>
            <a:r>
              <a:rPr lang="en-US" err="1"/>
              <a:t>lipiec</a:t>
            </a:r>
            <a:r>
              <a:rPr lang="en-US"/>
              <a:t> - </a:t>
            </a:r>
            <a:r>
              <a:rPr lang="en-US" err="1"/>
              <a:t>wrzesień</a:t>
            </a:r>
            <a:r>
              <a:rPr lang="en-US"/>
              <a:t>:</a:t>
            </a:r>
          </a:p>
          <a:p>
            <a:endParaRPr lang="en-US"/>
          </a:p>
          <a:p>
            <a:r>
              <a:rPr lang="en-US"/>
              <a:t>D-shop</a:t>
            </a:r>
          </a:p>
          <a:p>
            <a:r>
              <a:rPr lang="en-US" err="1"/>
              <a:t>RaspberryPi</a:t>
            </a:r>
            <a:endParaRPr lang="en-US"/>
          </a:p>
          <a:p>
            <a:r>
              <a:rPr lang="en-US"/>
              <a:t>Arduino</a:t>
            </a:r>
          </a:p>
          <a:p>
            <a:r>
              <a:rPr lang="en-US" err="1"/>
              <a:t>Espruino</a:t>
            </a:r>
            <a:endParaRPr lang="en-US"/>
          </a:p>
          <a:p>
            <a:r>
              <a:rPr lang="en-US" err="1"/>
              <a:t>Drukarka</a:t>
            </a:r>
            <a:r>
              <a:rPr lang="en-US"/>
              <a:t> 3D</a:t>
            </a:r>
          </a:p>
          <a:p>
            <a:r>
              <a:rPr lang="en-US"/>
              <a:t>Platformy </a:t>
            </a:r>
            <a:r>
              <a:rPr lang="en-US" err="1"/>
              <a:t>jezdne</a:t>
            </a:r>
            <a:r>
              <a:rPr lang="en-US"/>
              <a:t> do </a:t>
            </a:r>
            <a:r>
              <a:rPr lang="en-US" err="1"/>
              <a:t>Raspberry</a:t>
            </a:r>
            <a:r>
              <a:rPr lang="en-US" baseline="0" err="1"/>
              <a:t>PI</a:t>
            </a:r>
            <a:endParaRPr lang="en-US"/>
          </a:p>
          <a:p>
            <a:r>
              <a:rPr lang="en-US" err="1"/>
              <a:t>Sprzęt</a:t>
            </a:r>
            <a:r>
              <a:rPr lang="en-US"/>
              <a:t>:</a:t>
            </a:r>
            <a:r>
              <a:rPr lang="en-US" baseline="0"/>
              <a:t> </a:t>
            </a:r>
            <a:r>
              <a:rPr lang="en-US" baseline="0" err="1"/>
              <a:t>lutownica</a:t>
            </a:r>
            <a:r>
              <a:rPr lang="en-US" baseline="0"/>
              <a:t>, </a:t>
            </a:r>
            <a:r>
              <a:rPr lang="en-US" baseline="0" err="1"/>
              <a:t>oscyloskop</a:t>
            </a:r>
            <a:endParaRPr lang="en-US" baseline="0"/>
          </a:p>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47CEAA-D318-4FEA-8471-B1D3D29536C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113688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a:t>Grupa 1 – Zwiedzanie biura</a:t>
            </a:r>
          </a:p>
          <a:p>
            <a:r>
              <a:rPr lang="pl-PL"/>
              <a:t>Grupa 2 – Q&amp;A -  Edyta, </a:t>
            </a:r>
            <a:r>
              <a:rPr lang="pl-PL" err="1"/>
              <a:t>Ivijan</a:t>
            </a:r>
            <a:r>
              <a:rPr lang="pl-PL"/>
              <a:t>, </a:t>
            </a:r>
            <a:r>
              <a:rPr lang="pl-PL" err="1"/>
              <a:t>Dare</a:t>
            </a:r>
            <a:endParaRPr lang="pl-PL"/>
          </a:p>
          <a:p>
            <a:r>
              <a:rPr lang="pl-PL"/>
              <a:t>Karolina, Paweł – </a:t>
            </a:r>
            <a:r>
              <a:rPr lang="pl-PL" err="1"/>
              <a:t>speed</a:t>
            </a:r>
            <a:r>
              <a:rPr lang="pl-PL"/>
              <a:t> </a:t>
            </a:r>
            <a:r>
              <a:rPr lang="pl-PL" err="1"/>
              <a:t>interviews</a:t>
            </a:r>
            <a:endParaRPr lang="pl-PL"/>
          </a:p>
          <a:p>
            <a:endParaRPr lang="pl-PL"/>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47CEAA-D318-4FEA-8471-B1D3D29536C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17954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err="1">
                <a:cs typeface="Arial"/>
              </a:rPr>
              <a:t>Produkt</a:t>
            </a:r>
            <a:r>
              <a:rPr lang="en-US" dirty="0">
                <a:cs typeface="Arial"/>
              </a:rPr>
              <a:t>:</a:t>
            </a:r>
          </a:p>
          <a:p>
            <a:pPr marL="285750" indent="-285750">
              <a:buFont typeface="Arial" panose="020B0604020202020204" pitchFamily="34" charset="0"/>
              <a:buChar char="•"/>
            </a:pPr>
            <a:r>
              <a:rPr lang="en-US" dirty="0">
                <a:cs typeface="Arial"/>
              </a:rPr>
              <a:t>Top eCommerce solution</a:t>
            </a:r>
          </a:p>
          <a:p>
            <a:endParaRPr lang="en-US" dirty="0">
              <a:cs typeface="Arial"/>
            </a:endParaRPr>
          </a:p>
          <a:p>
            <a:r>
              <a:rPr lang="en-US" dirty="0" err="1">
                <a:cs typeface="Arial"/>
              </a:rPr>
              <a:t>Jesteśmy</a:t>
            </a:r>
            <a:r>
              <a:rPr lang="en-US" dirty="0">
                <a:cs typeface="Arial"/>
              </a:rPr>
              <a:t> </a:t>
            </a:r>
            <a:r>
              <a:rPr lang="en-US" dirty="0" err="1">
                <a:cs typeface="Arial"/>
              </a:rPr>
              <a:t>labsem</a:t>
            </a:r>
            <a:endParaRPr lang="en-US" dirty="0">
              <a:cs typeface="Arial"/>
            </a:endParaRPr>
          </a:p>
          <a:p>
            <a:pPr marL="285750" indent="-285750">
              <a:buFont typeface="Arial" panose="020B0604020202020204" pitchFamily="34" charset="0"/>
              <a:buChar char="•"/>
            </a:pPr>
            <a:r>
              <a:rPr lang="en-US" dirty="0">
                <a:cs typeface="Arial"/>
              </a:rPr>
              <a:t>350 </a:t>
            </a:r>
            <a:r>
              <a:rPr lang="en-US" dirty="0" err="1">
                <a:cs typeface="Arial"/>
              </a:rPr>
              <a:t>pracowników</a:t>
            </a:r>
            <a:r>
              <a:rPr lang="en-US" dirty="0">
                <a:cs typeface="Arial"/>
              </a:rPr>
              <a:t> - </a:t>
            </a:r>
            <a:r>
              <a:rPr lang="en-US" dirty="0" err="1">
                <a:cs typeface="Arial"/>
              </a:rPr>
              <a:t>biuro</a:t>
            </a:r>
            <a:r>
              <a:rPr lang="en-US" dirty="0">
                <a:cs typeface="Arial"/>
              </a:rPr>
              <a:t> </a:t>
            </a:r>
            <a:r>
              <a:rPr lang="en-US" dirty="0" err="1">
                <a:cs typeface="Arial"/>
              </a:rPr>
              <a:t>inżynierskie</a:t>
            </a:r>
            <a:r>
              <a:rPr lang="en-US" dirty="0">
                <a:cs typeface="Arial"/>
              </a:rPr>
              <a:t>, 80% to </a:t>
            </a:r>
            <a:r>
              <a:rPr lang="en-US" dirty="0" err="1">
                <a:cs typeface="Arial"/>
              </a:rPr>
              <a:t>programiści</a:t>
            </a:r>
            <a:endParaRPr lang="en-US" dirty="0">
              <a:cs typeface="Arial"/>
            </a:endParaRPr>
          </a:p>
          <a:p>
            <a:pPr marL="285750" indent="-285750">
              <a:buFont typeface="Arial" panose="020B0604020202020204" pitchFamily="34" charset="0"/>
              <a:buChar char="•"/>
            </a:pPr>
            <a:r>
              <a:rPr lang="en-US" dirty="0" err="1">
                <a:cs typeface="Arial"/>
              </a:rPr>
              <a:t>Najlepszy</a:t>
            </a:r>
            <a:r>
              <a:rPr lang="en-US" dirty="0">
                <a:cs typeface="Arial"/>
              </a:rPr>
              <a:t> </a:t>
            </a:r>
            <a:r>
              <a:rPr lang="en-US" dirty="0" err="1">
                <a:cs typeface="Arial"/>
              </a:rPr>
              <a:t>pracodawca</a:t>
            </a:r>
            <a:r>
              <a:rPr lang="en-US" dirty="0">
                <a:cs typeface="Arial"/>
              </a:rPr>
              <a:t> 2017</a:t>
            </a:r>
          </a:p>
          <a:p>
            <a:endParaRPr lang="en-US" dirty="0">
              <a:cs typeface="Arial"/>
            </a:endParaRPr>
          </a:p>
          <a:p>
            <a:r>
              <a:rPr lang="en-US" dirty="0" err="1">
                <a:cs typeface="Arial"/>
              </a:rPr>
              <a:t>Dobre</a:t>
            </a:r>
            <a:r>
              <a:rPr lang="en-US" dirty="0">
                <a:cs typeface="Arial"/>
              </a:rPr>
              <a:t> </a:t>
            </a:r>
            <a:r>
              <a:rPr lang="en-US" dirty="0" err="1">
                <a:cs typeface="Arial"/>
              </a:rPr>
              <a:t>strony</a:t>
            </a:r>
            <a:r>
              <a:rPr lang="en-US" dirty="0">
                <a:cs typeface="Arial"/>
              </a:rPr>
              <a:t>/</a:t>
            </a:r>
            <a:r>
              <a:rPr lang="en-US" dirty="0" err="1">
                <a:cs typeface="Arial"/>
              </a:rPr>
              <a:t>benefity</a:t>
            </a:r>
            <a:r>
              <a:rPr lang="en-US" dirty="0">
                <a:cs typeface="Arial"/>
              </a:rPr>
              <a:t>:</a:t>
            </a:r>
          </a:p>
          <a:p>
            <a:pPr marL="285750" indent="-285750">
              <a:buFont typeface="Arial" panose="020B0604020202020204" pitchFamily="34" charset="0"/>
              <a:buChar char="•"/>
            </a:pPr>
            <a:r>
              <a:rPr lang="en-US" dirty="0" err="1">
                <a:cs typeface="Arial"/>
              </a:rPr>
              <a:t>opieka</a:t>
            </a:r>
            <a:r>
              <a:rPr lang="en-US" dirty="0">
                <a:cs typeface="Arial"/>
              </a:rPr>
              <a:t> </a:t>
            </a:r>
            <a:r>
              <a:rPr lang="en-US" dirty="0" err="1">
                <a:cs typeface="Arial"/>
              </a:rPr>
              <a:t>zdrowotna</a:t>
            </a:r>
            <a:r>
              <a:rPr lang="en-US" dirty="0">
                <a:cs typeface="Arial"/>
              </a:rPr>
              <a:t> &amp; </a:t>
            </a:r>
            <a:r>
              <a:rPr lang="en-US" dirty="0" err="1">
                <a:cs typeface="Arial"/>
              </a:rPr>
              <a:t>ubezpiecznie</a:t>
            </a:r>
            <a:endParaRPr lang="en-US" dirty="0">
              <a:cs typeface="Arial"/>
            </a:endParaRPr>
          </a:p>
          <a:p>
            <a:pPr marL="285750" indent="-285750">
              <a:buFont typeface="Arial" panose="020B0604020202020204" pitchFamily="34" charset="0"/>
              <a:buChar char="•"/>
            </a:pPr>
            <a:r>
              <a:rPr lang="en-US" dirty="0" err="1">
                <a:cs typeface="Arial"/>
              </a:rPr>
              <a:t>sodexo</a:t>
            </a:r>
            <a:endParaRPr lang="en-US" dirty="0">
              <a:cs typeface="Arial"/>
            </a:endParaRPr>
          </a:p>
          <a:p>
            <a:pPr marL="285750" indent="-285750">
              <a:buFont typeface="Arial" panose="020B0604020202020204" pitchFamily="34" charset="0"/>
              <a:buChar char="•"/>
            </a:pPr>
            <a:r>
              <a:rPr lang="en-US" dirty="0" err="1">
                <a:cs typeface="Arial"/>
              </a:rPr>
              <a:t>multikafeteria</a:t>
            </a:r>
            <a:r>
              <a:rPr lang="en-US" dirty="0">
                <a:cs typeface="Arial"/>
              </a:rPr>
              <a:t> (</a:t>
            </a:r>
            <a:r>
              <a:rPr lang="en-US" dirty="0" err="1">
                <a:cs typeface="Arial"/>
              </a:rPr>
              <a:t>opcja</a:t>
            </a:r>
            <a:r>
              <a:rPr lang="en-US" dirty="0">
                <a:cs typeface="Arial"/>
              </a:rPr>
              <a:t> </a:t>
            </a:r>
            <a:r>
              <a:rPr lang="en-US" dirty="0" err="1">
                <a:cs typeface="Arial"/>
              </a:rPr>
              <a:t>multisporta</a:t>
            </a:r>
            <a:r>
              <a:rPr lang="en-US" dirty="0">
                <a:cs typeface="Arial"/>
              </a:rPr>
              <a:t>)</a:t>
            </a:r>
          </a:p>
          <a:p>
            <a:pPr marL="285750" indent="-285750">
              <a:buFont typeface="Arial" panose="020B0604020202020204" pitchFamily="34" charset="0"/>
              <a:buChar char="•"/>
            </a:pPr>
            <a:r>
              <a:rPr lang="en-US" dirty="0" err="1">
                <a:cs typeface="Arial"/>
              </a:rPr>
              <a:t>dofinansowanie</a:t>
            </a:r>
            <a:r>
              <a:rPr lang="en-US" dirty="0">
                <a:cs typeface="Arial"/>
              </a:rPr>
              <a:t> do </a:t>
            </a:r>
            <a:r>
              <a:rPr lang="en-US" dirty="0" err="1">
                <a:cs typeface="Arial"/>
              </a:rPr>
              <a:t>nauki</a:t>
            </a:r>
            <a:r>
              <a:rPr lang="en-US" dirty="0">
                <a:cs typeface="Arial"/>
              </a:rPr>
              <a:t> </a:t>
            </a:r>
            <a:r>
              <a:rPr lang="en-US" dirty="0" err="1">
                <a:cs typeface="Arial"/>
              </a:rPr>
              <a:t>języka</a:t>
            </a:r>
            <a:r>
              <a:rPr lang="en-US" dirty="0">
                <a:cs typeface="Arial"/>
              </a:rPr>
              <a:t> </a:t>
            </a:r>
            <a:r>
              <a:rPr lang="en-US" dirty="0" err="1">
                <a:cs typeface="Arial"/>
              </a:rPr>
              <a:t>angielskiego</a:t>
            </a:r>
            <a:r>
              <a:rPr lang="en-US" dirty="0">
                <a:cs typeface="Arial"/>
              </a:rPr>
              <a:t> </a:t>
            </a:r>
            <a:r>
              <a:rPr lang="en-US" dirty="0" err="1">
                <a:cs typeface="Arial"/>
              </a:rPr>
              <a:t>lub</a:t>
            </a:r>
            <a:r>
              <a:rPr lang="en-US" dirty="0">
                <a:cs typeface="Arial"/>
              </a:rPr>
              <a:t> </a:t>
            </a:r>
            <a:r>
              <a:rPr lang="en-US" dirty="0" err="1">
                <a:cs typeface="Arial"/>
              </a:rPr>
              <a:t>nauka</a:t>
            </a:r>
            <a:r>
              <a:rPr lang="en-US" dirty="0">
                <a:cs typeface="Arial"/>
              </a:rPr>
              <a:t> w </a:t>
            </a:r>
            <a:r>
              <a:rPr lang="en-US" dirty="0" err="1">
                <a:cs typeface="Arial"/>
              </a:rPr>
              <a:t>biurze</a:t>
            </a:r>
            <a:endParaRPr lang="en-US" dirty="0">
              <a:cs typeface="Arial"/>
            </a:endParaRPr>
          </a:p>
          <a:p>
            <a:pPr marL="285750" indent="-285750">
              <a:buFont typeface="Arial" panose="020B0604020202020204" pitchFamily="34" charset="0"/>
              <a:buChar char="•"/>
            </a:pPr>
            <a:r>
              <a:rPr lang="en-US" dirty="0" err="1">
                <a:cs typeface="Arial"/>
              </a:rPr>
              <a:t>imprezy</a:t>
            </a:r>
            <a:r>
              <a:rPr lang="en-US" dirty="0">
                <a:cs typeface="Arial"/>
              </a:rPr>
              <a:t> </a:t>
            </a:r>
            <a:r>
              <a:rPr lang="en-US" dirty="0" err="1">
                <a:cs typeface="Arial"/>
              </a:rPr>
              <a:t>integracyjne</a:t>
            </a:r>
            <a:r>
              <a:rPr lang="en-US" dirty="0">
                <a:cs typeface="Arial"/>
              </a:rPr>
              <a:t> (</a:t>
            </a:r>
            <a:r>
              <a:rPr lang="en-US" dirty="0" err="1">
                <a:cs typeface="Arial"/>
              </a:rPr>
              <a:t>ITkiada</a:t>
            </a:r>
            <a:r>
              <a:rPr lang="en-US" dirty="0">
                <a:cs typeface="Arial"/>
              </a:rPr>
              <a:t>, Xmas party)</a:t>
            </a:r>
          </a:p>
          <a:p>
            <a:pPr marL="285750" indent="-285750">
              <a:buFont typeface="Arial" panose="020B0604020202020204" pitchFamily="34" charset="0"/>
              <a:buChar char="•"/>
            </a:pPr>
            <a:r>
              <a:rPr lang="en-US" dirty="0" err="1">
                <a:cs typeface="Arial"/>
              </a:rPr>
              <a:t>dni</a:t>
            </a:r>
            <a:r>
              <a:rPr lang="en-US" dirty="0">
                <a:cs typeface="Arial"/>
              </a:rPr>
              <a:t> </a:t>
            </a:r>
            <a:r>
              <a:rPr lang="en-US" dirty="0" err="1">
                <a:cs typeface="Arial"/>
              </a:rPr>
              <a:t>przeznaczone</a:t>
            </a:r>
            <a:r>
              <a:rPr lang="en-US" dirty="0">
                <a:cs typeface="Arial"/>
              </a:rPr>
              <a:t> </a:t>
            </a:r>
            <a:r>
              <a:rPr lang="en-US" dirty="0" err="1">
                <a:cs typeface="Arial"/>
              </a:rPr>
              <a:t>na</a:t>
            </a:r>
            <a:r>
              <a:rPr lang="en-US" dirty="0">
                <a:cs typeface="Arial"/>
              </a:rPr>
              <a:t> </a:t>
            </a:r>
            <a:r>
              <a:rPr lang="en-US" dirty="0" err="1">
                <a:cs typeface="Arial"/>
              </a:rPr>
              <a:t>innowacje</a:t>
            </a:r>
            <a:r>
              <a:rPr lang="en-US" dirty="0">
                <a:cs typeface="Arial"/>
              </a:rPr>
              <a:t> (Technology Alchemist, d-shop!)</a:t>
            </a:r>
          </a:p>
          <a:p>
            <a:pPr marL="285750" indent="-285750">
              <a:buFont typeface="Arial" panose="020B0604020202020204" pitchFamily="34" charset="0"/>
              <a:buChar char="•"/>
            </a:pPr>
            <a:r>
              <a:rPr lang="en-US" dirty="0">
                <a:cs typeface="Arial"/>
              </a:rPr>
              <a:t>program </a:t>
            </a:r>
            <a:r>
              <a:rPr lang="en-US" dirty="0" err="1">
                <a:cs typeface="Arial"/>
              </a:rPr>
              <a:t>LeadUp</a:t>
            </a:r>
            <a:r>
              <a:rPr lang="en-US" dirty="0">
                <a:cs typeface="Arial"/>
              </a:rPr>
              <a:t>! - </a:t>
            </a:r>
            <a:r>
              <a:rPr lang="en-US" dirty="0" err="1">
                <a:cs typeface="Arial"/>
              </a:rPr>
              <a:t>rozwój</a:t>
            </a:r>
            <a:r>
              <a:rPr lang="en-US" dirty="0">
                <a:cs typeface="Arial"/>
              </a:rPr>
              <a:t> </a:t>
            </a:r>
            <a:r>
              <a:rPr lang="en-US" dirty="0" err="1">
                <a:cs typeface="Arial"/>
              </a:rPr>
              <a:t>umiejętności</a:t>
            </a:r>
            <a:r>
              <a:rPr lang="en-US" dirty="0">
                <a:cs typeface="Arial"/>
              </a:rPr>
              <a:t> </a:t>
            </a:r>
            <a:r>
              <a:rPr lang="en-US" dirty="0" err="1">
                <a:cs typeface="Arial"/>
              </a:rPr>
              <a:t>miękkich</a:t>
            </a:r>
            <a:r>
              <a:rPr lang="en-US" dirty="0">
                <a:cs typeface="Arial"/>
              </a:rPr>
              <a:t> </a:t>
            </a:r>
            <a:r>
              <a:rPr lang="en-US" dirty="0" err="1">
                <a:cs typeface="Arial"/>
              </a:rPr>
              <a:t>i</a:t>
            </a:r>
            <a:r>
              <a:rPr lang="en-US" dirty="0">
                <a:cs typeface="Arial"/>
              </a:rPr>
              <a:t> </a:t>
            </a:r>
            <a:r>
              <a:rPr lang="en-US" dirty="0" err="1">
                <a:cs typeface="Arial"/>
              </a:rPr>
              <a:t>managerskich</a:t>
            </a:r>
            <a:endParaRPr lang="en-US" dirty="0">
              <a:cs typeface="Arial"/>
            </a:endParaRPr>
          </a:p>
          <a:p>
            <a:pPr marL="285750" indent="-285750">
              <a:buFont typeface="Arial" panose="020B0604020202020204" pitchFamily="34" charset="0"/>
              <a:buChar char="•"/>
            </a:pPr>
            <a:r>
              <a:rPr lang="en-US" dirty="0" err="1">
                <a:cs typeface="Arial"/>
              </a:rPr>
              <a:t>możliwoiść</a:t>
            </a:r>
            <a:r>
              <a:rPr lang="en-US" dirty="0">
                <a:cs typeface="Arial"/>
              </a:rPr>
              <a:t> </a:t>
            </a:r>
            <a:r>
              <a:rPr lang="en-US" dirty="0" err="1">
                <a:cs typeface="Arial"/>
              </a:rPr>
              <a:t>wyjazdów</a:t>
            </a:r>
            <a:r>
              <a:rPr lang="en-US" dirty="0">
                <a:cs typeface="Arial"/>
              </a:rPr>
              <a:t> </a:t>
            </a:r>
            <a:r>
              <a:rPr lang="en-US" dirty="0" err="1">
                <a:cs typeface="Arial"/>
              </a:rPr>
              <a:t>na</a:t>
            </a:r>
            <a:r>
              <a:rPr lang="en-US" dirty="0">
                <a:cs typeface="Arial"/>
              </a:rPr>
              <a:t> </a:t>
            </a:r>
            <a:r>
              <a:rPr lang="en-US" dirty="0" err="1">
                <a:cs typeface="Arial"/>
              </a:rPr>
              <a:t>szkolenia</a:t>
            </a:r>
            <a:r>
              <a:rPr lang="en-US" dirty="0">
                <a:cs typeface="Arial"/>
              </a:rPr>
              <a:t> </a:t>
            </a:r>
            <a:r>
              <a:rPr lang="en-US" dirty="0" err="1">
                <a:cs typeface="Arial"/>
              </a:rPr>
              <a:t>i</a:t>
            </a:r>
            <a:r>
              <a:rPr lang="en-US" dirty="0">
                <a:cs typeface="Arial"/>
              </a:rPr>
              <a:t> </a:t>
            </a:r>
            <a:r>
              <a:rPr lang="en-US" dirty="0" err="1">
                <a:cs typeface="Arial"/>
              </a:rPr>
              <a:t>konferencje</a:t>
            </a:r>
            <a:endParaRPr lang="en-US" dirty="0">
              <a:cs typeface="Arial"/>
            </a:endParaRPr>
          </a:p>
          <a:p>
            <a:pPr marL="285750" indent="-285750">
              <a:buFont typeface="Arial" panose="020B0604020202020204" pitchFamily="34" charset="0"/>
              <a:buChar char="•"/>
            </a:pPr>
            <a:r>
              <a:rPr lang="en-US" dirty="0" err="1">
                <a:cs typeface="Arial"/>
              </a:rPr>
              <a:t>dzielenie</a:t>
            </a:r>
            <a:r>
              <a:rPr lang="en-US" dirty="0">
                <a:cs typeface="Arial"/>
              </a:rPr>
              <a:t> </a:t>
            </a:r>
            <a:r>
              <a:rPr lang="en-US" dirty="0" err="1">
                <a:cs typeface="Arial"/>
              </a:rPr>
              <a:t>się</a:t>
            </a:r>
            <a:r>
              <a:rPr lang="en-US" dirty="0">
                <a:cs typeface="Arial"/>
              </a:rPr>
              <a:t> </a:t>
            </a:r>
            <a:r>
              <a:rPr lang="en-US" dirty="0" err="1">
                <a:cs typeface="Arial"/>
              </a:rPr>
              <a:t>wiedzą</a:t>
            </a:r>
            <a:r>
              <a:rPr lang="en-US" dirty="0">
                <a:cs typeface="Arial"/>
              </a:rPr>
              <a:t> (giveback, </a:t>
            </a:r>
            <a:r>
              <a:rPr lang="en-US" dirty="0" err="1">
                <a:cs typeface="Arial"/>
              </a:rPr>
              <a:t>devX</a:t>
            </a:r>
            <a:r>
              <a:rPr lang="en-US" dirty="0">
                <a:cs typeface="Arial"/>
              </a:rPr>
              <a:t>, lunch talks)</a:t>
            </a:r>
          </a:p>
          <a:p>
            <a:pPr marL="285750" indent="-285750">
              <a:buFont typeface="Arial" panose="020B0604020202020204" pitchFamily="34" charset="0"/>
              <a:buChar char="•"/>
            </a:pPr>
            <a:r>
              <a:rPr lang="en-US" dirty="0" err="1">
                <a:cs typeface="Arial"/>
              </a:rPr>
              <a:t>świetna</a:t>
            </a:r>
            <a:r>
              <a:rPr lang="en-US" dirty="0">
                <a:cs typeface="Arial"/>
              </a:rPr>
              <a:t> </a:t>
            </a:r>
            <a:r>
              <a:rPr lang="en-US" dirty="0" err="1">
                <a:cs typeface="Arial"/>
              </a:rPr>
              <a:t>przestrzeń</a:t>
            </a:r>
            <a:r>
              <a:rPr lang="en-US" dirty="0">
                <a:cs typeface="Arial"/>
              </a:rPr>
              <a:t> </a:t>
            </a:r>
            <a:r>
              <a:rPr lang="en-US" dirty="0" err="1">
                <a:cs typeface="Arial"/>
              </a:rPr>
              <a:t>biurowa</a:t>
            </a:r>
            <a:endParaRPr lang="en-US" dirty="0">
              <a:cs typeface="Arial"/>
            </a:endParaRPr>
          </a:p>
          <a:p>
            <a:pPr marL="285750" indent="-285750">
              <a:buFont typeface="Arial" panose="020B0604020202020204" pitchFamily="34" charset="0"/>
              <a:buChar char="•"/>
            </a:pPr>
            <a:r>
              <a:rPr lang="en-US" dirty="0" err="1">
                <a:cs typeface="Arial"/>
              </a:rPr>
              <a:t>hybris</a:t>
            </a:r>
            <a:r>
              <a:rPr lang="en-US" dirty="0">
                <a:cs typeface="Arial"/>
              </a:rPr>
              <a:t> spirit</a:t>
            </a:r>
          </a:p>
          <a:p>
            <a:endParaRPr lang="en-US" dirty="0">
              <a:cs typeface="Arial"/>
            </a:endParaRPr>
          </a:p>
          <a:p>
            <a:r>
              <a:rPr lang="en-US" dirty="0" err="1">
                <a:cs typeface="Arial"/>
              </a:rPr>
              <a:t>Aktywności</a:t>
            </a:r>
            <a:r>
              <a:rPr lang="en-US" dirty="0">
                <a:cs typeface="Arial"/>
              </a:rPr>
              <a:t>/</a:t>
            </a:r>
            <a:r>
              <a:rPr lang="en-US" dirty="0" err="1">
                <a:cs typeface="Arial"/>
              </a:rPr>
              <a:t>Organizujemy</a:t>
            </a:r>
            <a:r>
              <a:rPr lang="en-US" dirty="0">
                <a:cs typeface="Arial"/>
              </a:rPr>
              <a:t>:</a:t>
            </a:r>
          </a:p>
          <a:p>
            <a:pPr marL="285750" indent="-285750">
              <a:buFont typeface="Arial" panose="020B0604020202020204" pitchFamily="34" charset="0"/>
              <a:buChar char="•"/>
            </a:pPr>
            <a:r>
              <a:rPr lang="en-US" dirty="0">
                <a:cs typeface="Arial"/>
              </a:rPr>
              <a:t>Hack Your career</a:t>
            </a:r>
          </a:p>
          <a:p>
            <a:pPr marL="285750" indent="-285750">
              <a:buFont typeface="Arial" panose="020B0604020202020204" pitchFamily="34" charset="0"/>
              <a:buChar char="•"/>
            </a:pPr>
            <a:r>
              <a:rPr lang="en-US" dirty="0">
                <a:cs typeface="Arial"/>
              </a:rPr>
              <a:t>Software </a:t>
            </a:r>
            <a:r>
              <a:rPr lang="en-US" dirty="0" err="1">
                <a:cs typeface="Arial"/>
              </a:rPr>
              <a:t>Barcamp</a:t>
            </a:r>
            <a:endParaRPr lang="en-US" dirty="0">
              <a:cs typeface="Arial"/>
            </a:endParaRPr>
          </a:p>
          <a:p>
            <a:pPr marL="285750" indent="-285750">
              <a:buFont typeface="Arial" panose="020B0604020202020204" pitchFamily="34" charset="0"/>
              <a:buChar char="•"/>
            </a:pPr>
            <a:r>
              <a:rPr lang="en-US" dirty="0">
                <a:cs typeface="Arial"/>
              </a:rPr>
              <a:t>Hacking Gliwice</a:t>
            </a:r>
          </a:p>
          <a:p>
            <a:pPr marL="285750" indent="-285750">
              <a:buFont typeface="Arial" panose="020B0604020202020204" pitchFamily="34" charset="0"/>
              <a:buChar char="•"/>
            </a:pPr>
            <a:r>
              <a:rPr lang="en-US" dirty="0" err="1">
                <a:cs typeface="Arial"/>
              </a:rPr>
              <a:t>Pomoc</a:t>
            </a:r>
            <a:r>
              <a:rPr lang="en-US" dirty="0">
                <a:cs typeface="Arial"/>
              </a:rPr>
              <a:t> w </a:t>
            </a:r>
            <a:r>
              <a:rPr lang="en-US" dirty="0" err="1">
                <a:cs typeface="Arial"/>
              </a:rPr>
              <a:t>uzyskaniu</a:t>
            </a:r>
            <a:r>
              <a:rPr lang="en-US" dirty="0">
                <a:cs typeface="Arial"/>
              </a:rPr>
              <a:t> </a:t>
            </a:r>
            <a:r>
              <a:rPr lang="en-US" dirty="0" err="1">
                <a:cs typeface="Arial"/>
              </a:rPr>
              <a:t>tytułu</a:t>
            </a:r>
            <a:r>
              <a:rPr lang="en-US" dirty="0">
                <a:cs typeface="Arial"/>
              </a:rPr>
              <a:t> </a:t>
            </a:r>
            <a:r>
              <a:rPr lang="en-US" dirty="0" err="1">
                <a:cs typeface="Arial"/>
              </a:rPr>
              <a:t>doktora</a:t>
            </a:r>
            <a:endParaRPr lang="en-US" dirty="0">
              <a:cs typeface="Arial"/>
            </a:endParaRPr>
          </a:p>
          <a:p>
            <a:pPr marL="285750" indent="-285750">
              <a:buFont typeface="Arial" panose="020B0604020202020204" pitchFamily="34" charset="0"/>
              <a:buChar char="•"/>
            </a:pPr>
            <a:r>
              <a:rPr lang="en-US" dirty="0">
                <a:cs typeface="Arial"/>
              </a:rPr>
              <a:t>Communities: SM, DevOps, ...</a:t>
            </a:r>
          </a:p>
          <a:p>
            <a:pPr marL="285750" indent="-285750">
              <a:buFont typeface="Arial" panose="020B0604020202020204" pitchFamily="34" charset="0"/>
              <a:buChar char="•"/>
            </a:pPr>
            <a:r>
              <a:rPr lang="en-US" dirty="0" err="1">
                <a:cs typeface="Arial"/>
              </a:rPr>
              <a:t>Kalos</a:t>
            </a:r>
            <a:r>
              <a:rPr lang="en-US" dirty="0">
                <a:cs typeface="Arial"/>
              </a:rPr>
              <a:t> </a:t>
            </a:r>
            <a:r>
              <a:rPr lang="en-US" dirty="0" err="1">
                <a:cs typeface="Arial"/>
              </a:rPr>
              <a:t>Kagatos</a:t>
            </a:r>
            <a:endParaRPr lang="en-US" dirty="0">
              <a:cs typeface="Arial"/>
            </a:endParaRPr>
          </a:p>
          <a:p>
            <a:endParaRPr lang="en-US" dirty="0">
              <a:cs typeface="Arial"/>
            </a:endParaRPr>
          </a:p>
          <a:p>
            <a:r>
              <a:rPr lang="en-US" dirty="0" err="1">
                <a:cs typeface="Arial"/>
              </a:rPr>
              <a:t>Nowe</a:t>
            </a:r>
            <a:r>
              <a:rPr lang="en-US" dirty="0">
                <a:cs typeface="Arial"/>
              </a:rPr>
              <a:t> </a:t>
            </a:r>
            <a:r>
              <a:rPr lang="en-US" dirty="0" err="1">
                <a:cs typeface="Arial"/>
              </a:rPr>
              <a:t>Technologie</a:t>
            </a:r>
            <a:r>
              <a:rPr lang="en-US" dirty="0">
                <a:cs typeface="Arial"/>
              </a:rPr>
              <a:t>:</a:t>
            </a:r>
          </a:p>
          <a:p>
            <a:pPr marL="285750" indent="-285750">
              <a:buFont typeface="Arial" panose="020B0604020202020204" pitchFamily="34" charset="0"/>
              <a:buChar char="•"/>
            </a:pPr>
            <a:r>
              <a:rPr lang="en-US" dirty="0">
                <a:cs typeface="Arial"/>
              </a:rPr>
              <a:t>java</a:t>
            </a:r>
          </a:p>
          <a:p>
            <a:pPr marL="285750" indent="-285750">
              <a:buFont typeface="Arial" panose="020B0604020202020204" pitchFamily="34" charset="0"/>
              <a:buChar char="•"/>
            </a:pPr>
            <a:r>
              <a:rPr lang="en-US" dirty="0">
                <a:cs typeface="Arial"/>
              </a:rPr>
              <a:t>go</a:t>
            </a:r>
          </a:p>
          <a:p>
            <a:pPr marL="285750" indent="-285750">
              <a:buFont typeface="Arial" panose="020B0604020202020204" pitchFamily="34" charset="0"/>
              <a:buChar char="•"/>
            </a:pPr>
            <a:r>
              <a:rPr lang="en-US" dirty="0">
                <a:cs typeface="Arial"/>
              </a:rPr>
              <a:t>cloud</a:t>
            </a:r>
          </a:p>
          <a:p>
            <a:pPr marL="285750" indent="-285750">
              <a:buFont typeface="Arial" panose="020B0604020202020204" pitchFamily="34" charset="0"/>
              <a:buChar char="•"/>
            </a:pPr>
            <a:r>
              <a:rPr lang="en-US" dirty="0">
                <a:cs typeface="Arial"/>
              </a:rPr>
              <a:t>azure</a:t>
            </a:r>
          </a:p>
          <a:p>
            <a:pPr marL="285750" indent="-285750">
              <a:buFont typeface="Arial" panose="020B0604020202020204" pitchFamily="34" charset="0"/>
              <a:buChar char="•"/>
            </a:pPr>
            <a:r>
              <a:rPr lang="en-US" dirty="0">
                <a:cs typeface="Arial"/>
              </a:rPr>
              <a:t>docker</a:t>
            </a:r>
          </a:p>
          <a:p>
            <a:pPr marL="285750" indent="-285750">
              <a:buFont typeface="Arial" panose="020B0604020202020204" pitchFamily="34" charset="0"/>
              <a:buChar char="•"/>
            </a:pPr>
            <a:r>
              <a:rPr lang="en-US" dirty="0" err="1">
                <a:cs typeface="Arial"/>
              </a:rPr>
              <a:t>kubernetes</a:t>
            </a:r>
            <a:endParaRPr lang="en-US" dirty="0">
              <a:cs typeface="Arial"/>
            </a:endParaRPr>
          </a:p>
          <a:p>
            <a:endParaRPr lang="en-US" dirty="0" err="1">
              <a:cs typeface="Arial"/>
            </a:endParaRPr>
          </a:p>
        </p:txBody>
      </p:sp>
      <p:sp>
        <p:nvSpPr>
          <p:cNvPr id="4" name="Slide Number Placeholder 3"/>
          <p:cNvSpPr>
            <a:spLocks noGrp="1"/>
          </p:cNvSpPr>
          <p:nvPr>
            <p:ph type="sldNum" sz="quarter" idx="10"/>
          </p:nvPr>
        </p:nvSpPr>
        <p:spPr/>
        <p:txBody>
          <a:bodyPr/>
          <a:lstStyle/>
          <a:p>
            <a:fld id="{A347CEAA-D318-4FEA-8471-B1D3D29536CF}" type="slidenum">
              <a:rPr lang="en-US" smtClean="0"/>
              <a:t>4</a:t>
            </a:fld>
            <a:endParaRPr lang="en-US"/>
          </a:p>
        </p:txBody>
      </p:sp>
    </p:spTree>
    <p:extLst>
      <p:ext uri="{BB962C8B-B14F-4D97-AF65-F5344CB8AC3E}">
        <p14:creationId xmlns:p14="http://schemas.microsoft.com/office/powerpoint/2010/main" val="3030879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Poprzednio</a:t>
            </a:r>
            <a:r>
              <a:rPr lang="en-US" dirty="0"/>
              <a:t> </a:t>
            </a:r>
            <a:r>
              <a:rPr lang="en-US" dirty="0" err="1"/>
              <a:t>budowaliśmy</a:t>
            </a:r>
            <a:r>
              <a:rPr lang="en-US" dirty="0"/>
              <a:t> </a:t>
            </a:r>
            <a:r>
              <a:rPr lang="en-US" dirty="0" err="1"/>
              <a:t>kontenery</a:t>
            </a:r>
            <a:r>
              <a:rPr lang="en-US" dirty="0"/>
              <a:t>, </a:t>
            </a:r>
            <a:r>
              <a:rPr lang="en-US" dirty="0" err="1"/>
              <a:t>teraz</a:t>
            </a:r>
            <a:r>
              <a:rPr lang="en-US" dirty="0"/>
              <a:t> </a:t>
            </a:r>
            <a:r>
              <a:rPr lang="en-US" dirty="0" err="1"/>
              <a:t>koncentrujemy</a:t>
            </a:r>
            <a:r>
              <a:rPr lang="en-US" dirty="0"/>
              <a:t> </a:t>
            </a:r>
            <a:r>
              <a:rPr lang="en-US" dirty="0" err="1"/>
              <a:t>się</a:t>
            </a:r>
            <a:r>
              <a:rPr lang="en-US" dirty="0"/>
              <a:t> </a:t>
            </a:r>
            <a:r>
              <a:rPr lang="en-US" dirty="0" err="1"/>
              <a:t>na</a:t>
            </a:r>
            <a:r>
              <a:rPr lang="en-US" dirty="0"/>
              <a:t> </a:t>
            </a:r>
            <a:r>
              <a:rPr lang="en-US" dirty="0" err="1"/>
              <a:t>kolejnym</a:t>
            </a:r>
            <a:r>
              <a:rPr lang="en-US" dirty="0"/>
              <a:t> </a:t>
            </a:r>
            <a:r>
              <a:rPr lang="en-US" dirty="0" err="1"/>
              <a:t>etapie</a:t>
            </a:r>
            <a:r>
              <a:rPr lang="en-US" dirty="0"/>
              <a:t>. </a:t>
            </a:r>
            <a:r>
              <a:rPr lang="en-US" dirty="0" err="1"/>
              <a:t>Zakładamy</a:t>
            </a:r>
            <a:r>
              <a:rPr lang="en-US" dirty="0"/>
              <a:t> </a:t>
            </a:r>
            <a:r>
              <a:rPr lang="en-US" dirty="0" err="1"/>
              <a:t>że</a:t>
            </a:r>
            <a:r>
              <a:rPr lang="en-US" dirty="0"/>
              <a:t> </a:t>
            </a:r>
            <a:r>
              <a:rPr lang="en-US" dirty="0" err="1"/>
              <a:t>aplikacja</a:t>
            </a:r>
            <a:r>
              <a:rPr lang="en-US" dirty="0"/>
              <a:t> jest </a:t>
            </a:r>
            <a:r>
              <a:rPr lang="en-US" dirty="0" err="1"/>
              <a:t>już</a:t>
            </a:r>
            <a:r>
              <a:rPr lang="en-US" dirty="0"/>
              <a:t> </a:t>
            </a:r>
            <a:r>
              <a:rPr lang="en-US" dirty="0" err="1"/>
              <a:t>zbudowana</a:t>
            </a:r>
            <a:r>
              <a:rPr lang="en-US" dirty="0"/>
              <a:t> – w </a:t>
            </a:r>
            <a:r>
              <a:rPr lang="en-US" dirty="0" err="1"/>
              <a:t>formie</a:t>
            </a:r>
            <a:r>
              <a:rPr lang="en-US" dirty="0"/>
              <a:t> </a:t>
            </a:r>
            <a:r>
              <a:rPr lang="en-US" dirty="0" err="1"/>
              <a:t>dockerowego</a:t>
            </a:r>
            <a:r>
              <a:rPr lang="en-US" dirty="0"/>
              <a:t> </a:t>
            </a:r>
            <a:r>
              <a:rPr lang="en-US" dirty="0" err="1"/>
              <a:t>kontenera</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5</a:t>
            </a:fld>
            <a:endParaRPr lang="de-DE" dirty="0"/>
          </a:p>
        </p:txBody>
      </p:sp>
    </p:spTree>
    <p:extLst>
      <p:ext uri="{BB962C8B-B14F-4D97-AF65-F5344CB8AC3E}">
        <p14:creationId xmlns:p14="http://schemas.microsoft.com/office/powerpoint/2010/main" val="1460138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6</a:t>
            </a:fld>
            <a:endParaRPr lang="de-DE" dirty="0"/>
          </a:p>
        </p:txBody>
      </p:sp>
    </p:spTree>
    <p:extLst>
      <p:ext uri="{BB962C8B-B14F-4D97-AF65-F5344CB8AC3E}">
        <p14:creationId xmlns:p14="http://schemas.microsoft.com/office/powerpoint/2010/main" val="1889361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VM image with packer, create different formats for different providers, use vagrant to spin up the environment.</a:t>
            </a:r>
          </a:p>
          <a:p>
            <a:endParaRPr lang="en-US" dirty="0"/>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7</a:t>
            </a:fld>
            <a:endParaRPr lang="de-DE" dirty="0"/>
          </a:p>
        </p:txBody>
      </p:sp>
    </p:spTree>
    <p:extLst>
      <p:ext uri="{BB962C8B-B14F-4D97-AF65-F5344CB8AC3E}">
        <p14:creationId xmlns:p14="http://schemas.microsoft.com/office/powerpoint/2010/main" val="1787250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Deployment to rollout </a:t>
            </a:r>
            <a:r>
              <a:rPr lang="en-US" err="1"/>
              <a:t>ReplicaSet</a:t>
            </a:r>
            <a:endParaRPr lang="en-US"/>
          </a:p>
          <a:p>
            <a:r>
              <a:rPr lang="en-US"/>
              <a:t>Declare the new state of Pods</a:t>
            </a:r>
          </a:p>
          <a:p>
            <a:r>
              <a:rPr lang="en-US" err="1"/>
              <a:t>Reollback</a:t>
            </a:r>
            <a:r>
              <a:rPr lang="en-US"/>
              <a:t> to </a:t>
            </a:r>
            <a:r>
              <a:rPr lang="en-US" err="1"/>
              <a:t>earieler</a:t>
            </a:r>
            <a:r>
              <a:rPr lang="en-US"/>
              <a:t> Deployment version</a:t>
            </a:r>
          </a:p>
          <a:p>
            <a:r>
              <a:rPr lang="en-US"/>
              <a:t>Scale up the Deployment to facilitate load</a:t>
            </a:r>
          </a:p>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12</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4271176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Deployment to rollout </a:t>
            </a:r>
            <a:r>
              <a:rPr lang="en-US" err="1"/>
              <a:t>ReplicaSet</a:t>
            </a:r>
            <a:endParaRPr lang="en-US"/>
          </a:p>
          <a:p>
            <a:r>
              <a:rPr lang="en-US"/>
              <a:t>Declare the new state of Pods</a:t>
            </a:r>
          </a:p>
          <a:p>
            <a:r>
              <a:rPr lang="en-US" err="1"/>
              <a:t>Reollback</a:t>
            </a:r>
            <a:r>
              <a:rPr lang="en-US"/>
              <a:t> to </a:t>
            </a:r>
            <a:r>
              <a:rPr lang="en-US" err="1"/>
              <a:t>earieler</a:t>
            </a:r>
            <a:r>
              <a:rPr lang="en-US"/>
              <a:t> Deployment version</a:t>
            </a:r>
          </a:p>
          <a:p>
            <a:r>
              <a:rPr lang="en-US"/>
              <a:t>Scale up the Deployment to facilitate load</a:t>
            </a:r>
          </a:p>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17</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796289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Deployment to rollout </a:t>
            </a:r>
            <a:r>
              <a:rPr lang="en-US" err="1"/>
              <a:t>ReplicaSet</a:t>
            </a:r>
            <a:endParaRPr lang="en-US"/>
          </a:p>
          <a:p>
            <a:r>
              <a:rPr lang="en-US"/>
              <a:t>Declare the new state of Pods</a:t>
            </a:r>
          </a:p>
          <a:p>
            <a:r>
              <a:rPr lang="en-US" err="1"/>
              <a:t>Reollback</a:t>
            </a:r>
            <a:r>
              <a:rPr lang="en-US"/>
              <a:t> to </a:t>
            </a:r>
            <a:r>
              <a:rPr lang="en-US" err="1"/>
              <a:t>earieler</a:t>
            </a:r>
            <a:r>
              <a:rPr lang="en-US"/>
              <a:t> Deployment version</a:t>
            </a:r>
          </a:p>
          <a:p>
            <a:r>
              <a:rPr lang="en-US"/>
              <a:t>Scale up the Deployment to facilitate load</a:t>
            </a:r>
          </a:p>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18</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41657531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s://www.facebook.com/SAP" TargetMode="External"/><Relationship Id="rId3" Type="http://schemas.openxmlformats.org/officeDocument/2006/relationships/hyperlink" Target="http://www.sap.com/corporate-en/legal/copyright/index.epx" TargetMode="External"/><Relationship Id="rId7" Type="http://schemas.openxmlformats.org/officeDocument/2006/relationships/hyperlink" Target="https://www.linkedin.com/company/sap" TargetMode="Externa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5" Type="http://schemas.openxmlformats.org/officeDocument/2006/relationships/image" Target="../media/image2.png"/><Relationship Id="rId10" Type="http://schemas.openxmlformats.org/officeDocument/2006/relationships/image" Target="../media/image5.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s://www.facebook.com/SAP" TargetMode="External"/><Relationship Id="rId3" Type="http://schemas.openxmlformats.org/officeDocument/2006/relationships/hyperlink" Target="https://www.sap.com/corporate/de/legal/copyright.html" TargetMode="External"/><Relationship Id="rId7" Type="http://schemas.openxmlformats.org/officeDocument/2006/relationships/hyperlink" Target="https://www.linkedin.com/company/sap" TargetMode="Externa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5" Type="http://schemas.openxmlformats.org/officeDocument/2006/relationships/image" Target="../media/image2.png"/><Relationship Id="rId10" Type="http://schemas.openxmlformats.org/officeDocument/2006/relationships/image" Target="../media/image5.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14.png"/><Relationship Id="rId4" Type="http://schemas.microsoft.com/office/2007/relationships/hdphoto" Target="../media/hdphoto2.wdp"/></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14.png"/><Relationship Id="rId4" Type="http://schemas.microsoft.com/office/2007/relationships/hdphoto" Target="../media/hdphoto3.wdp"/></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14.png"/><Relationship Id="rId4" Type="http://schemas.microsoft.com/office/2007/relationships/hdphoto" Target="../media/hdphoto2.wdp"/></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14.png"/><Relationship Id="rId4" Type="http://schemas.microsoft.com/office/2007/relationships/hdphoto" Target="../media/hdphoto3.wdp"/></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14.png"/></Relationships>
</file>

<file path=ppt/slideLayouts/_rels/slideLayout3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1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hyperlink" Target="http://global.sap.com/corporate-en/legal/copyright/index.epx" TargetMode="External"/><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10.png"/><Relationship Id="rId5" Type="http://schemas.microsoft.com/office/2007/relationships/hdphoto" Target="../media/hdphoto1.wdp"/><Relationship Id="rId4" Type="http://schemas.openxmlformats.org/officeDocument/2006/relationships/image" Target="../media/image9.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s://www.facebook.com/SAP" TargetMode="External"/><Relationship Id="rId3" Type="http://schemas.openxmlformats.org/officeDocument/2006/relationships/hyperlink" Target="http://www.sap.com/corporate-en/legal/copyright/index.epx" TargetMode="External"/><Relationship Id="rId7" Type="http://schemas.openxmlformats.org/officeDocument/2006/relationships/hyperlink" Target="https://www.linkedin.com/company/sap" TargetMode="External"/><Relationship Id="rId12"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3.xml"/><Relationship Id="rId6" Type="http://schemas.openxmlformats.org/officeDocument/2006/relationships/image" Target="../media/image3.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5" Type="http://schemas.openxmlformats.org/officeDocument/2006/relationships/image" Target="../media/image17.png"/><Relationship Id="rId10" Type="http://schemas.openxmlformats.org/officeDocument/2006/relationships/image" Target="../media/image18.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7.png"/></Relationships>
</file>

<file path=ppt/slideLayouts/_rels/slideLayout7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s://www.facebook.com/SAP" TargetMode="External"/><Relationship Id="rId3" Type="http://schemas.openxmlformats.org/officeDocument/2006/relationships/hyperlink" Target="https://www.sap.com/corporate/de/legal/copyright.html" TargetMode="External"/><Relationship Id="rId7" Type="http://schemas.openxmlformats.org/officeDocument/2006/relationships/hyperlink" Target="https://www.linkedin.com/company/sap" TargetMode="External"/><Relationship Id="rId12"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3.xml"/><Relationship Id="rId6" Type="http://schemas.openxmlformats.org/officeDocument/2006/relationships/image" Target="../media/image3.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5" Type="http://schemas.openxmlformats.org/officeDocument/2006/relationships/image" Target="../media/image17.png"/><Relationship Id="rId10" Type="http://schemas.openxmlformats.org/officeDocument/2006/relationships/image" Target="../media/image18.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7.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pic>
        <p:nvPicPr>
          <p:cNvPr id="12"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pic>
        <p:nvPicPr>
          <p:cNvPr id="11" name="SAP Hybris Logo"/>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invGray">
          <a:xfrm>
            <a:off x="288000" y="3646672"/>
            <a:ext cx="1100105" cy="216000"/>
          </a:xfrm>
          <a:prstGeom prst="rect">
            <a:avLst/>
          </a:prstGeom>
        </p:spPr>
      </p:pic>
      <p:sp>
        <p:nvSpPr>
          <p:cNvPr id="5" name="Title Image Placeholder" descr="Placeholder title image" title="Title image"/>
          <p:cNvSpPr>
            <a:spLocks noGrp="1"/>
          </p:cNvSpPr>
          <p:nvPr>
            <p:ph type="pic" sz="quarter" idx="12" hasCustomPrompt="1"/>
          </p:nvPr>
        </p:nvSpPr>
        <p:spPr bwMode="gray">
          <a:xfrm>
            <a:off x="1" y="0"/>
            <a:ext cx="11188800"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Hero Motion Band" descr="Three rectangles on the roght side of the image&#10;1. SAP Gold 60%&#10;2. SAP Gold 30%&#10;3. SAP Gold" title="Hero Motion Band"/>
          <p:cNvGrpSpPr/>
          <p:nvPr userDrawn="1"/>
        </p:nvGrpSpPr>
        <p:grpSpPr>
          <a:xfrm>
            <a:off x="9171173" y="0"/>
            <a:ext cx="3024002" cy="3430006"/>
            <a:chOff x="9171173" y="0"/>
            <a:chExt cx="3024002" cy="3430006"/>
          </a:xfrm>
        </p:grpSpPr>
        <p:sp>
          <p:nvSpPr>
            <p:cNvPr id="17"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452717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and 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928401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133" userDrawn="1">
          <p15:clr>
            <a:srgbClr val="FBAE40"/>
          </p15:clr>
        </p15:guide>
        <p15:guide id="5" orient="horz" pos="3204" userDrawn="1">
          <p15:clr>
            <a:srgbClr val="FBAE40"/>
          </p15:clr>
        </p15:guide>
        <p15:guide id="6" pos="736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252000"/>
            <a:ext cx="6097587"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INTERNAL</a:t>
            </a: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1901049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p:spTree>
      <p:nvGrpSpPr>
        <p:cNvPr id="1" name=""/>
        <p:cNvGrpSpPr/>
        <p:nvPr/>
      </p:nvGrpSpPr>
      <p:grpSpPr>
        <a:xfrm>
          <a:off x="0" y="0"/>
          <a:ext cx="0" cy="0"/>
          <a:chOff x="0" y="0"/>
          <a:chExt cx="0" cy="0"/>
        </a:xfrm>
      </p:grpSpPr>
      <p:pic>
        <p:nvPicPr>
          <p:cNvPr id="8"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19" name="Speaker"/>
          <p:cNvSpPr>
            <a:spLocks noGrp="1"/>
          </p:cNvSpPr>
          <p:nvPr userDrawn="1">
            <p:ph type="subTitle" idx="1" hasCustomPrompt="1"/>
          </p:nvPr>
        </p:nvSpPr>
        <p:spPr bwMode="black">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2"/>
          <p:cNvSpPr>
            <a:spLocks noGrp="1"/>
          </p:cNvSpPr>
          <p:nvPr>
            <p:ph type="title" hasCustomPrompt="1"/>
          </p:nvPr>
        </p:nvSpPr>
        <p:spPr>
          <a:xfrm>
            <a:off x="288000" y="4024430"/>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7" name="SAP Hybris Logo"/>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invGray">
          <a:xfrm>
            <a:off x="288000" y="3646672"/>
            <a:ext cx="1100105" cy="216000"/>
          </a:xfrm>
          <a:prstGeom prst="rect">
            <a:avLst/>
          </a:prstGeom>
        </p:spPr>
      </p:pic>
      <p:sp>
        <p:nvSpPr>
          <p:cNvPr id="5" name="Title image (illustration scene art)"/>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spTree>
    <p:extLst>
      <p:ext uri="{BB962C8B-B14F-4D97-AF65-F5344CB8AC3E}">
        <p14:creationId xmlns:p14="http://schemas.microsoft.com/office/powerpoint/2010/main" val="3018874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orient="horz" pos="2160" userDrawn="1">
          <p15:clr>
            <a:srgbClr val="FBAE40"/>
          </p15:clr>
        </p15:guide>
        <p15:guide id="2" pos="181" userDrawn="1">
          <p15:clr>
            <a:srgbClr val="FBAE40"/>
          </p15:clr>
        </p15:guide>
        <p15:guide id="3" orient="horz" pos="4145" userDrawn="1">
          <p15:clr>
            <a:srgbClr val="FBAE40"/>
          </p15:clr>
        </p15:guide>
        <p15:guide id="4" orient="horz" pos="2534" userDrawn="1">
          <p15:clr>
            <a:srgbClr val="FBAE40"/>
          </p15:clr>
        </p15:guide>
        <p15:guide id="5" orient="horz" pos="3164" userDrawn="1">
          <p15:clr>
            <a:srgbClr val="FBAE40"/>
          </p15:clr>
        </p15:guide>
        <p15:guide id="6" orient="horz" pos="3233" userDrawn="1">
          <p15:clr>
            <a:srgbClr val="FBAE40"/>
          </p15:clr>
        </p15:guide>
        <p15:guide id="7" orient="horz" pos="3505"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INTERNAL</a:t>
            </a: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4139791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ytuł i zawartość">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248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Pus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6714" y="5994000"/>
            <a:ext cx="1963636"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5" name="SAP Hybris Logo"/>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invGray">
          <a:xfrm>
            <a:off x="504000" y="504000"/>
            <a:ext cx="1100105" cy="216000"/>
          </a:xfrm>
          <a:prstGeom prst="rect">
            <a:avLst/>
          </a:prstGeom>
        </p:spPr>
      </p:pic>
    </p:spTree>
    <p:extLst>
      <p:ext uri="{BB962C8B-B14F-4D97-AF65-F5344CB8AC3E}">
        <p14:creationId xmlns:p14="http://schemas.microsoft.com/office/powerpoint/2010/main" val="781090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extLst mod="1">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0" name="SAP Logo" descr="SAP Logo" title="SAP Logo"/>
          <p:cNvPicPr>
            <a:picLocks noChangeAspect="1"/>
          </p:cNvPicPr>
          <p:nvPr userDrawn="1"/>
        </p:nvPicPr>
        <p:blipFill>
          <a:blip r:embed="rId2"/>
          <a:stretch>
            <a:fillRect/>
          </a:stretch>
        </p:blipFill>
        <p:spPr>
          <a:xfrm>
            <a:off x="9726714" y="5994000"/>
            <a:ext cx="1963636" cy="360000"/>
          </a:xfrm>
          <a:prstGeom prst="rect">
            <a:avLst/>
          </a:prstGeom>
        </p:spPr>
      </p:pic>
      <p:sp>
        <p:nvSpPr>
          <p:cNvPr id="11" name="Copyright information English"/>
          <p:cNvSpPr txBox="1"/>
          <p:nvPr userDrawn="1"/>
        </p:nvSpPr>
        <p:spPr bwMode="black">
          <a:xfrm>
            <a:off x="50399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2"/>
                </a:solidFill>
                <a:latin typeface="Arial"/>
                <a:ea typeface="Arial Unicode MS" panose="020B0604020202020204" pitchFamily="34" charset="-128"/>
                <a:cs typeface="+mn-cs"/>
                <a:hlinkClick r:id="rId3"/>
              </a:rPr>
              <a:t>www.sap.com/corporate-en/legal/copyright/index.epx</a:t>
            </a:r>
            <a:r>
              <a:rPr lang="en-US" sz="800" kern="1200" dirty="0">
                <a:solidFill>
                  <a:schemeClr val="tx2"/>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for additional trademark information and notices.</a:t>
            </a:r>
          </a:p>
        </p:txBody>
      </p:sp>
      <p:sp>
        <p:nvSpPr>
          <p:cNvPr id="12"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3" name="Plus Google com icon with link">
            <a:hlinkClick r:id="rId5"/>
          </p:cNvPr>
          <p:cNvPicPr>
            <a:picLocks noChangeAspect="1"/>
          </p:cNvPicPr>
          <p:nvPr userDrawn="1"/>
        </p:nvPicPr>
        <p:blipFill>
          <a:blip r:embed="rId6"/>
          <a:stretch>
            <a:fillRect/>
          </a:stretch>
        </p:blipFill>
        <p:spPr>
          <a:xfrm>
            <a:off x="2862557" y="1751480"/>
            <a:ext cx="363600" cy="363600"/>
          </a:xfrm>
          <a:prstGeom prst="rect">
            <a:avLst/>
          </a:prstGeom>
        </p:spPr>
      </p:pic>
      <p:pic>
        <p:nvPicPr>
          <p:cNvPr id="14" name="Linkedin icon with link" descr="Linkedin icon " title="Linkedin icon ">
            <a:hlinkClick r:id="rId7"/>
          </p:cNvPr>
          <p:cNvPicPr>
            <a:picLocks noChangeAspect="1"/>
          </p:cNvPicPr>
          <p:nvPr userDrawn="1"/>
        </p:nvPicPr>
        <p:blipFill>
          <a:blip r:embed="rId8"/>
          <a:stretch>
            <a:fillRect/>
          </a:stretch>
        </p:blipFill>
        <p:spPr>
          <a:xfrm>
            <a:off x="2273143" y="1751480"/>
            <a:ext cx="363600" cy="363600"/>
          </a:xfrm>
          <a:prstGeom prst="ellipse">
            <a:avLst/>
          </a:prstGeom>
        </p:spPr>
      </p:pic>
      <p:pic>
        <p:nvPicPr>
          <p:cNvPr id="15" name="YouTube icon with link">
            <a:hlinkClick r:id="rId9"/>
          </p:cNvPr>
          <p:cNvPicPr>
            <a:picLocks noChangeAspect="1"/>
          </p:cNvPicPr>
          <p:nvPr userDrawn="1"/>
        </p:nvPicPr>
        <p:blipFill rotWithShape="1">
          <a:blip r:embed="rId10">
            <a:extLst>
              <a:ext uri="{28A0092B-C50C-407E-A947-70E740481C1C}">
                <a14:useLocalDpi xmlns:a14="http://schemas.microsoft.com/office/drawing/2010/main"/>
              </a:ext>
            </a:extLst>
          </a:blip>
          <a:srcRect l="13793" t="1405" r="17847" b="2165"/>
          <a:stretch/>
        </p:blipFill>
        <p:spPr>
          <a:xfrm>
            <a:off x="1682827" y="1751480"/>
            <a:ext cx="364501" cy="363600"/>
          </a:xfrm>
          <a:prstGeom prst="ellipse">
            <a:avLst/>
          </a:prstGeom>
        </p:spPr>
      </p:pic>
      <p:pic>
        <p:nvPicPr>
          <p:cNvPr id="16" name="Twitter icon with link" descr="Twitter icon" title="Twitter icon">
            <a:hlinkClick r:id="rId11"/>
          </p:cNvPr>
          <p:cNvPicPr>
            <a:picLocks noChangeAspect="1"/>
          </p:cNvPicPr>
          <p:nvPr userDrawn="1"/>
        </p:nvPicPr>
        <p:blipFill>
          <a:blip r:embed="rId12"/>
          <a:stretch>
            <a:fillRect/>
          </a:stretch>
        </p:blipFill>
        <p:spPr>
          <a:xfrm>
            <a:off x="1093412" y="1751480"/>
            <a:ext cx="363600" cy="363600"/>
          </a:xfrm>
          <a:prstGeom prst="ellipse">
            <a:avLst/>
          </a:prstGeom>
        </p:spPr>
      </p:pic>
      <p:pic>
        <p:nvPicPr>
          <p:cNvPr id="17" name="Facebook icon with link">
            <a:hlinkClick r:id="rId13"/>
          </p:cNvPr>
          <p:cNvPicPr>
            <a:picLocks noChangeAspect="1"/>
          </p:cNvPicPr>
          <p:nvPr userDrawn="1"/>
        </p:nvPicPr>
        <p:blipFill>
          <a:blip r:embed="rId14">
            <a:extLst>
              <a:ext uri="{28A0092B-C50C-407E-A947-70E740481C1C}">
                <a14:useLocalDpi xmlns:a14="http://schemas.microsoft.com/office/drawing/2010/main"/>
              </a:ext>
            </a:extLst>
          </a:blip>
          <a:stretch>
            <a:fillRect/>
          </a:stretch>
        </p:blipFill>
        <p:spPr>
          <a:xfrm>
            <a:off x="503997" y="1751480"/>
            <a:ext cx="363600" cy="363600"/>
          </a:xfrm>
          <a:prstGeom prst="rect">
            <a:avLst/>
          </a:prstGeom>
        </p:spPr>
      </p:pic>
      <p:sp>
        <p:nvSpPr>
          <p:cNvPr id="18" name="Follow all of SAP"/>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all of</a:t>
            </a:r>
            <a:r>
              <a:rPr lang="en-US" sz="1100" b="0" kern="1200" baseline="0" dirty="0">
                <a:solidFill>
                  <a:schemeClr val="tx1"/>
                </a:solidFill>
                <a:latin typeface="Arial"/>
                <a:ea typeface="Arial Unicode MS" panose="020B0604020202020204" pitchFamily="34" charset="-128"/>
                <a:cs typeface="+mn-cs"/>
              </a:rPr>
              <a:t> SAP</a:t>
            </a:r>
            <a:endParaRPr lang="en-US" sz="1100" b="0" kern="1200" dirty="0">
              <a:solidFill>
                <a:schemeClr val="tx1"/>
              </a:solidFill>
              <a:latin typeface="Arial"/>
              <a:ea typeface="Arial Unicode MS" panose="020B0604020202020204" pitchFamily="34" charset="-128"/>
              <a:cs typeface="+mn-cs"/>
            </a:endParaRPr>
          </a:p>
        </p:txBody>
      </p:sp>
      <p:pic>
        <p:nvPicPr>
          <p:cNvPr id="19" name="SAP Hybris Logo"/>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bwMode="invGray">
          <a:xfrm>
            <a:off x="504000" y="504000"/>
            <a:ext cx="1100105" cy="216000"/>
          </a:xfrm>
          <a:prstGeom prst="rect">
            <a:avLst/>
          </a:prstGeom>
        </p:spPr>
      </p:pic>
    </p:spTree>
    <p:extLst>
      <p:ext uri="{BB962C8B-B14F-4D97-AF65-F5344CB8AC3E}">
        <p14:creationId xmlns:p14="http://schemas.microsoft.com/office/powerpoint/2010/main" val="451925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726714" y="5994000"/>
            <a:ext cx="1963636" cy="360000"/>
          </a:xfrm>
          <a:prstGeom prst="rect">
            <a:avLst/>
          </a:prstGeom>
        </p:spPr>
      </p:pic>
      <p:sp>
        <p:nvSpPr>
          <p:cNvPr id="12" name="Copyright information-German"/>
          <p:cNvSpPr txBox="1"/>
          <p:nvPr userDrawn="1"/>
        </p:nvSpPr>
        <p:spPr bwMode="black">
          <a:xfrm>
            <a:off x="50323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3"/>
              </a:rPr>
              <a:t>https://www.sap.com/corporate/de/legal/copyright.html</a:t>
            </a:r>
            <a:r>
              <a:rPr lang="de-DE" sz="800" kern="1200" noProof="0" dirty="0">
                <a:solidFill>
                  <a:schemeClr val="tx1"/>
                </a:solidFill>
                <a:effectLst/>
                <a:latin typeface="Arial"/>
                <a:ea typeface="+mn-ea"/>
                <a:cs typeface="+mn-cs"/>
              </a:rPr>
              <a:t>.</a:t>
            </a:r>
          </a:p>
        </p:txBody>
      </p:sp>
      <p:sp>
        <p:nvSpPr>
          <p:cNvPr id="13"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4" name="Plus Google com icon with link">
            <a:hlinkClick r:id="rId5"/>
          </p:cNvPr>
          <p:cNvPicPr>
            <a:picLocks noChangeAspect="1"/>
          </p:cNvPicPr>
          <p:nvPr userDrawn="1"/>
        </p:nvPicPr>
        <p:blipFill>
          <a:blip r:embed="rId6"/>
          <a:stretch>
            <a:fillRect/>
          </a:stretch>
        </p:blipFill>
        <p:spPr>
          <a:xfrm>
            <a:off x="2862557" y="1751480"/>
            <a:ext cx="363600" cy="363600"/>
          </a:xfrm>
          <a:prstGeom prst="rect">
            <a:avLst/>
          </a:prstGeom>
        </p:spPr>
      </p:pic>
      <p:pic>
        <p:nvPicPr>
          <p:cNvPr id="15" name="Linkedin icon with link" descr="Linkedin icon " title="Linkedin icon ">
            <a:hlinkClick r:id="rId7"/>
          </p:cNvPr>
          <p:cNvPicPr>
            <a:picLocks noChangeAspect="1"/>
          </p:cNvPicPr>
          <p:nvPr userDrawn="1"/>
        </p:nvPicPr>
        <p:blipFill>
          <a:blip r:embed="rId8"/>
          <a:stretch>
            <a:fillRect/>
          </a:stretch>
        </p:blipFill>
        <p:spPr>
          <a:xfrm>
            <a:off x="2273143" y="1751480"/>
            <a:ext cx="363600" cy="363600"/>
          </a:xfrm>
          <a:prstGeom prst="ellipse">
            <a:avLst/>
          </a:prstGeom>
        </p:spPr>
      </p:pic>
      <p:pic>
        <p:nvPicPr>
          <p:cNvPr id="16" name="YouTube icon with link">
            <a:hlinkClick r:id="rId9"/>
          </p:cNvPr>
          <p:cNvPicPr>
            <a:picLocks noChangeAspect="1"/>
          </p:cNvPicPr>
          <p:nvPr userDrawn="1"/>
        </p:nvPicPr>
        <p:blipFill rotWithShape="1">
          <a:blip r:embed="rId10">
            <a:extLst>
              <a:ext uri="{28A0092B-C50C-407E-A947-70E740481C1C}">
                <a14:useLocalDpi xmlns:a14="http://schemas.microsoft.com/office/drawing/2010/main"/>
              </a:ext>
            </a:extLst>
          </a:blip>
          <a:srcRect l="13793" t="1405" r="17847" b="2165"/>
          <a:stretch/>
        </p:blipFill>
        <p:spPr>
          <a:xfrm>
            <a:off x="1682827" y="1751480"/>
            <a:ext cx="364501" cy="363600"/>
          </a:xfrm>
          <a:prstGeom prst="ellipse">
            <a:avLst/>
          </a:prstGeom>
        </p:spPr>
      </p:pic>
      <p:pic>
        <p:nvPicPr>
          <p:cNvPr id="17" name="Twitter icon with link" descr="Twitter icon" title="Twitter icon">
            <a:hlinkClick r:id="rId11"/>
          </p:cNvPr>
          <p:cNvPicPr>
            <a:picLocks noChangeAspect="1"/>
          </p:cNvPicPr>
          <p:nvPr userDrawn="1"/>
        </p:nvPicPr>
        <p:blipFill>
          <a:blip r:embed="rId12"/>
          <a:stretch>
            <a:fillRect/>
          </a:stretch>
        </p:blipFill>
        <p:spPr>
          <a:xfrm>
            <a:off x="1093412" y="1751480"/>
            <a:ext cx="363600" cy="363600"/>
          </a:xfrm>
          <a:prstGeom prst="ellipse">
            <a:avLst/>
          </a:prstGeom>
        </p:spPr>
      </p:pic>
      <p:pic>
        <p:nvPicPr>
          <p:cNvPr id="18" name="Facebook icon with link">
            <a:hlinkClick r:id="rId13"/>
          </p:cNvPr>
          <p:cNvPicPr>
            <a:picLocks noChangeAspect="1"/>
          </p:cNvPicPr>
          <p:nvPr userDrawn="1"/>
        </p:nvPicPr>
        <p:blipFill>
          <a:blip r:embed="rId14">
            <a:extLst>
              <a:ext uri="{28A0092B-C50C-407E-A947-70E740481C1C}">
                <a14:useLocalDpi xmlns:a14="http://schemas.microsoft.com/office/drawing/2010/main"/>
              </a:ext>
            </a:extLst>
          </a:blip>
          <a:stretch>
            <a:fillRect/>
          </a:stretch>
        </p:blipFill>
        <p:spPr>
          <a:xfrm>
            <a:off x="503997" y="1751480"/>
            <a:ext cx="363600" cy="363600"/>
          </a:xfrm>
          <a:prstGeom prst="rect">
            <a:avLst/>
          </a:prstGeom>
        </p:spPr>
      </p:pic>
      <p:sp>
        <p:nvSpPr>
          <p:cNvPr id="19"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pic>
        <p:nvPicPr>
          <p:cNvPr id="20" name="SAP Hybris Logo"/>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bwMode="invGray">
          <a:xfrm>
            <a:off x="504000" y="504000"/>
            <a:ext cx="1100105" cy="216000"/>
          </a:xfrm>
          <a:prstGeom prst="rect">
            <a:avLst/>
          </a:prstGeom>
        </p:spPr>
      </p:pic>
    </p:spTree>
    <p:extLst>
      <p:ext uri="{BB962C8B-B14F-4D97-AF65-F5344CB8AC3E}">
        <p14:creationId xmlns:p14="http://schemas.microsoft.com/office/powerpoint/2010/main" val="1911862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tandard">
    <p:bg>
      <p:bgPr>
        <a:solidFill>
          <a:schemeClr val="bg1"/>
        </a:solidFill>
        <a:effectLst/>
      </p:bgPr>
    </p:bg>
    <p:spTree>
      <p:nvGrpSpPr>
        <p:cNvPr id="1" name=""/>
        <p:cNvGrpSpPr/>
        <p:nvPr/>
      </p:nvGrpSpPr>
      <p:grpSpPr>
        <a:xfrm>
          <a:off x="0" y="0"/>
          <a:ext cx="0" cy="0"/>
          <a:chOff x="0" y="0"/>
          <a:chExt cx="0" cy="0"/>
        </a:xfrm>
      </p:grpSpPr>
      <p:sp>
        <p:nvSpPr>
          <p:cNvPr id="6" name="Title Placeholder 1"/>
          <p:cNvSpPr>
            <a:spLocks noGrp="1"/>
          </p:cNvSpPr>
          <p:nvPr>
            <p:ph type="title"/>
          </p:nvPr>
        </p:nvSpPr>
        <p:spPr bwMode="gray">
          <a:xfrm>
            <a:off x="259163" y="284721"/>
            <a:ext cx="11166607" cy="756000"/>
          </a:xfrm>
          <a:prstGeom prst="rect">
            <a:avLst/>
          </a:prstGeom>
        </p:spPr>
        <p:txBody>
          <a:bodyPr vert="horz" lIns="0" tIns="0" rIns="0" bIns="0" rtlCol="0" anchor="t" anchorCtr="0">
            <a:noAutofit/>
          </a:bodyPr>
          <a:lstStyle/>
          <a:p>
            <a:r>
              <a:rPr lang="en-US" noProof="0"/>
              <a:t>Insert page title</a:t>
            </a:r>
          </a:p>
        </p:txBody>
      </p:sp>
      <p:sp>
        <p:nvSpPr>
          <p:cNvPr id="7" name="Text Placeholder 2"/>
          <p:cNvSpPr>
            <a:spLocks noGrp="1"/>
          </p:cNvSpPr>
          <p:nvPr>
            <p:ph idx="1"/>
          </p:nvPr>
        </p:nvSpPr>
        <p:spPr bwMode="gray">
          <a:xfrm>
            <a:off x="259163" y="1210299"/>
            <a:ext cx="11650557" cy="4836291"/>
          </a:xfrm>
          <a:prstGeom prst="rect">
            <a:avLst/>
          </a:prstGeom>
        </p:spPr>
        <p:txBody>
          <a:bodyPr vert="horz" lIns="0" tIns="0" rIns="0" bIns="0" rtlCol="0">
            <a:no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724258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Title 03">
    <p:bg>
      <p:bgPr>
        <a:solidFill>
          <a:schemeClr val="bg1"/>
        </a:solidFill>
        <a:effectLst/>
      </p:bgPr>
    </p:bg>
    <p:spTree>
      <p:nvGrpSpPr>
        <p:cNvPr id="1" name=""/>
        <p:cNvGrpSpPr/>
        <p:nvPr/>
      </p:nvGrpSpPr>
      <p:grpSpPr>
        <a:xfrm>
          <a:off x="0" y="0"/>
          <a:ext cx="0" cy="0"/>
          <a:chOff x="0" y="0"/>
          <a:chExt cx="0" cy="0"/>
        </a:xfrm>
      </p:grpSpPr>
      <p:pic>
        <p:nvPicPr>
          <p:cNvPr id="7" name="Bild 6" descr="hg-verlauf.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5175" cy="6858000"/>
          </a:xfrm>
          <a:prstGeom prst="rect">
            <a:avLst/>
          </a:prstGeom>
        </p:spPr>
      </p:pic>
      <p:sp>
        <p:nvSpPr>
          <p:cNvPr id="10" name="Title 1"/>
          <p:cNvSpPr>
            <a:spLocks noGrp="1"/>
          </p:cNvSpPr>
          <p:nvPr>
            <p:ph type="ctrTitle" hasCustomPrompt="1"/>
          </p:nvPr>
        </p:nvSpPr>
        <p:spPr bwMode="gray">
          <a:xfrm>
            <a:off x="259162" y="2747795"/>
            <a:ext cx="6413482" cy="1008000"/>
          </a:xfrm>
        </p:spPr>
        <p:txBody>
          <a:bodyPr anchor="b" anchorCtr="0">
            <a:noAutofit/>
          </a:bodyPr>
          <a:lstStyle>
            <a:lvl1pPr>
              <a:defRPr sz="4200">
                <a:solidFill>
                  <a:schemeClr val="tx1"/>
                </a:solidFill>
                <a:latin typeface="+mj-lt"/>
              </a:defRPr>
            </a:lvl1pPr>
          </a:lstStyle>
          <a:p>
            <a:r>
              <a:rPr lang="en-US" sz="4000"/>
              <a:t>Presentation Title breaks to Two Lines</a:t>
            </a:r>
            <a:endParaRPr lang="de-DE"/>
          </a:p>
        </p:txBody>
      </p:sp>
      <p:sp>
        <p:nvSpPr>
          <p:cNvPr id="12" name="Subtitle 2"/>
          <p:cNvSpPr>
            <a:spLocks noGrp="1"/>
          </p:cNvSpPr>
          <p:nvPr>
            <p:ph type="subTitle" idx="1" hasCustomPrompt="1"/>
          </p:nvPr>
        </p:nvSpPr>
        <p:spPr bwMode="gray">
          <a:xfrm>
            <a:off x="259162" y="3954730"/>
            <a:ext cx="6413482" cy="576000"/>
          </a:xfrm>
        </p:spPr>
        <p:txBody>
          <a:bodyPr anchor="t" anchorCtr="0">
            <a:noAutofit/>
          </a:bodyPr>
          <a:lstStyle>
            <a:lvl1pPr marL="0" marR="0" indent="0" algn="l" defTabSz="1219170" rtl="0" eaLnBrk="1" fontAlgn="auto" latinLnBrk="0" hangingPunct="1">
              <a:lnSpc>
                <a:spcPct val="100000"/>
              </a:lnSpc>
              <a:spcBef>
                <a:spcPts val="0"/>
              </a:spcBef>
              <a:spcAft>
                <a:spcPts val="0"/>
              </a:spcAft>
              <a:buClr>
                <a:schemeClr val="accent1"/>
              </a:buClr>
              <a:buSzPct val="80000"/>
              <a:buFontTx/>
              <a:buNone/>
              <a:tabLst/>
              <a:defRPr sz="2133" b="0">
                <a:solidFill>
                  <a:schemeClr val="accent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Speaker’s Name/Department (delete if not needed)</a:t>
            </a:r>
            <a:br>
              <a:rPr lang="en-US"/>
            </a:br>
            <a:r>
              <a:rPr lang="en-US"/>
              <a:t>Month 00, 2010</a:t>
            </a:r>
          </a:p>
        </p:txBody>
      </p:sp>
      <p:pic>
        <p:nvPicPr>
          <p:cNvPr id="21" name="image9.png"/>
          <p:cNvPicPr/>
          <p:nvPr userDrawn="1"/>
        </p:nvPicPr>
        <p:blipFill>
          <a:blip r:embed="rId3">
            <a:extLst/>
          </a:blip>
          <a:stretch>
            <a:fillRect/>
          </a:stretch>
        </p:blipFill>
        <p:spPr>
          <a:xfrm>
            <a:off x="259162" y="6299162"/>
            <a:ext cx="632613" cy="313097"/>
          </a:xfrm>
          <a:prstGeom prst="rect">
            <a:avLst/>
          </a:prstGeom>
          <a:ln w="12700">
            <a:miter lim="400000"/>
          </a:ln>
        </p:spPr>
      </p:pic>
      <p:pic>
        <p:nvPicPr>
          <p:cNvPr id="11" name="Bild 10" descr="SAP_Hybris_BCRM_Slide-Template-02.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54644"/>
          <a:stretch/>
        </p:blipFill>
        <p:spPr>
          <a:xfrm>
            <a:off x="7047528" y="70083"/>
            <a:ext cx="5198495" cy="6479624"/>
          </a:xfrm>
          <a:prstGeom prst="rect">
            <a:avLst/>
          </a:prstGeom>
        </p:spPr>
      </p:pic>
      <p:cxnSp>
        <p:nvCxnSpPr>
          <p:cNvPr id="9" name="Straight Connector 7"/>
          <p:cNvCxnSpPr/>
          <p:nvPr userDrawn="1"/>
        </p:nvCxnSpPr>
        <p:spPr>
          <a:xfrm>
            <a:off x="9021141" y="6421120"/>
            <a:ext cx="2911676"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userDrawn="1"/>
        </p:nvSpPr>
        <p:spPr>
          <a:xfrm>
            <a:off x="8007869" y="6485713"/>
            <a:ext cx="3924536" cy="307777"/>
          </a:xfrm>
          <a:prstGeom prst="rect">
            <a:avLst/>
          </a:prstGeom>
          <a:noFill/>
        </p:spPr>
        <p:txBody>
          <a:bodyPr wrap="square" lIns="0" tIns="0" rIns="0" bIns="0" rtlCol="0">
            <a:spAutoFit/>
          </a:bodyPr>
          <a:lstStyle/>
          <a:p>
            <a:pPr marL="0" marR="0" indent="0" algn="r" defTabSz="914400" rtl="0" eaLnBrk="1" fontAlgn="base" latinLnBrk="0" hangingPunct="1">
              <a:lnSpc>
                <a:spcPct val="100000"/>
              </a:lnSpc>
              <a:spcBef>
                <a:spcPct val="50000"/>
              </a:spcBef>
              <a:spcAft>
                <a:spcPct val="0"/>
              </a:spcAft>
              <a:buClr>
                <a:srgbClr val="F0AB00"/>
              </a:buClr>
              <a:buSzPct val="80000"/>
              <a:buFontTx/>
              <a:buNone/>
              <a:tabLst/>
              <a:defRPr/>
            </a:pPr>
            <a:r>
              <a:rPr lang="de-DE" sz="800">
                <a:solidFill>
                  <a:schemeClr val="accent2"/>
                </a:solidFill>
              </a:rPr>
              <a:t>© 2016 SAP SE </a:t>
            </a:r>
            <a:r>
              <a:rPr lang="de-DE" sz="800" err="1">
                <a:solidFill>
                  <a:schemeClr val="accent2"/>
                </a:solidFill>
              </a:rPr>
              <a:t>or</a:t>
            </a:r>
            <a:r>
              <a:rPr lang="de-DE" sz="800">
                <a:solidFill>
                  <a:schemeClr val="accent2"/>
                </a:solidFill>
              </a:rPr>
              <a:t> an SAP </a:t>
            </a:r>
            <a:r>
              <a:rPr lang="de-DE" sz="800" err="1">
                <a:solidFill>
                  <a:schemeClr val="accent2"/>
                </a:solidFill>
              </a:rPr>
              <a:t>affiliate</a:t>
            </a:r>
            <a:r>
              <a:rPr lang="de-DE" sz="800">
                <a:solidFill>
                  <a:schemeClr val="accent2"/>
                </a:solidFill>
              </a:rPr>
              <a:t> </a:t>
            </a:r>
            <a:r>
              <a:rPr lang="de-DE" sz="800" err="1">
                <a:solidFill>
                  <a:schemeClr val="accent2"/>
                </a:solidFill>
              </a:rPr>
              <a:t>company</a:t>
            </a:r>
            <a:r>
              <a:rPr lang="de-DE" sz="800">
                <a:solidFill>
                  <a:schemeClr val="accent2"/>
                </a:solidFill>
              </a:rPr>
              <a:t>. All </a:t>
            </a:r>
            <a:r>
              <a:rPr lang="de-DE" sz="800" err="1">
                <a:solidFill>
                  <a:schemeClr val="accent2"/>
                </a:solidFill>
              </a:rPr>
              <a:t>rights</a:t>
            </a:r>
            <a:r>
              <a:rPr lang="de-DE" sz="800">
                <a:solidFill>
                  <a:schemeClr val="accent2"/>
                </a:solidFill>
              </a:rPr>
              <a:t> </a:t>
            </a:r>
            <a:r>
              <a:rPr lang="de-DE" sz="800" err="1">
                <a:solidFill>
                  <a:schemeClr val="accent2"/>
                </a:solidFill>
              </a:rPr>
              <a:t>reserved</a:t>
            </a:r>
            <a:r>
              <a:rPr lang="de-DE" sz="800">
                <a:solidFill>
                  <a:schemeClr val="accent2"/>
                </a:solidFill>
              </a:rPr>
              <a:t>.</a:t>
            </a:r>
          </a:p>
          <a:p>
            <a:pPr algn="r" fontAlgn="base">
              <a:spcBef>
                <a:spcPct val="50000"/>
              </a:spcBef>
              <a:spcAft>
                <a:spcPct val="0"/>
              </a:spcAft>
              <a:buClr>
                <a:srgbClr val="F0AB00"/>
              </a:buClr>
              <a:buSzPct val="80000"/>
            </a:pPr>
            <a:endParaRPr lang="de-DE" sz="800" kern="0">
              <a:solidFill>
                <a:srgbClr val="999999"/>
              </a:solidFill>
              <a:ea typeface="Arial Unicode MS" pitchFamily="34" charset="-128"/>
              <a:cs typeface="Arial Unicode MS" pitchFamily="34" charset="-128"/>
            </a:endParaRPr>
          </a:p>
        </p:txBody>
      </p:sp>
    </p:spTree>
    <p:extLst>
      <p:ext uri="{BB962C8B-B14F-4D97-AF65-F5344CB8AC3E}">
        <p14:creationId xmlns:p14="http://schemas.microsoft.com/office/powerpoint/2010/main" val="3704974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Black">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6921602" y="6217668"/>
            <a:ext cx="1963636"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black">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8000" y="2706317"/>
            <a:ext cx="8596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10" name="SAP Hybris Logo"/>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invGray">
          <a:xfrm>
            <a:off x="288000" y="1880235"/>
            <a:ext cx="1100105" cy="216000"/>
          </a:xfrm>
          <a:prstGeom prst="rect">
            <a:avLst/>
          </a:prstGeom>
        </p:spPr>
      </p:pic>
      <p:grpSp>
        <p:nvGrpSpPr>
          <p:cNvPr id="2" name="Hero Motion Band"/>
          <p:cNvGrpSpPr/>
          <p:nvPr userDrawn="1"/>
        </p:nvGrpSpPr>
        <p:grpSpPr>
          <a:xfrm>
            <a:off x="9171173" y="0"/>
            <a:ext cx="3024002" cy="6858000"/>
            <a:chOff x="9171173" y="0"/>
            <a:chExt cx="3024002" cy="6855990"/>
          </a:xfrm>
        </p:grpSpPr>
        <p:sp>
          <p:nvSpPr>
            <p:cNvPr id="17" name="Rectangle SAP Gold"/>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982410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5597" userDrawn="1">
          <p15:clr>
            <a:srgbClr val="FBAE40"/>
          </p15:clr>
        </p15:guide>
        <p15:guide id="7" orient="horz" pos="4142"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Title 03">
    <p:bg>
      <p:bgPr>
        <a:solidFill>
          <a:schemeClr val="bg1"/>
        </a:solidFill>
        <a:effectLst/>
      </p:bgPr>
    </p:bg>
    <p:spTree>
      <p:nvGrpSpPr>
        <p:cNvPr id="1" name=""/>
        <p:cNvGrpSpPr/>
        <p:nvPr/>
      </p:nvGrpSpPr>
      <p:grpSpPr>
        <a:xfrm>
          <a:off x="0" y="0"/>
          <a:ext cx="0" cy="0"/>
          <a:chOff x="0" y="0"/>
          <a:chExt cx="0" cy="0"/>
        </a:xfrm>
      </p:grpSpPr>
      <p:pic>
        <p:nvPicPr>
          <p:cNvPr id="9" name="Bild 8" descr="background2014.jpg"/>
          <p:cNvPicPr>
            <a:picLocks noChangeAspect="1"/>
          </p:cNvPicPr>
          <p:nvPr userDrawn="1"/>
        </p:nvPicPr>
        <p:blipFill rotWithShape="1">
          <a:blip r:embed="rId2">
            <a:extLst>
              <a:ext uri="{28A0092B-C50C-407E-A947-70E740481C1C}">
                <a14:useLocalDpi xmlns:a14="http://schemas.microsoft.com/office/drawing/2010/main" val="0"/>
              </a:ext>
            </a:extLst>
          </a:blip>
          <a:srcRect t="352" b="352"/>
          <a:stretch/>
        </p:blipFill>
        <p:spPr>
          <a:xfrm>
            <a:off x="1" y="0"/>
            <a:ext cx="12204583" cy="6863290"/>
          </a:xfrm>
          <a:prstGeom prst="rect">
            <a:avLst/>
          </a:prstGeom>
        </p:spPr>
      </p:pic>
      <p:sp>
        <p:nvSpPr>
          <p:cNvPr id="10" name="Title 1"/>
          <p:cNvSpPr>
            <a:spLocks noGrp="1"/>
          </p:cNvSpPr>
          <p:nvPr>
            <p:ph type="ctrTitle" hasCustomPrompt="1"/>
          </p:nvPr>
        </p:nvSpPr>
        <p:spPr bwMode="gray">
          <a:xfrm>
            <a:off x="259162" y="2747795"/>
            <a:ext cx="6413482" cy="1008000"/>
          </a:xfrm>
        </p:spPr>
        <p:txBody>
          <a:bodyPr anchor="b" anchorCtr="0">
            <a:noAutofit/>
          </a:bodyPr>
          <a:lstStyle>
            <a:lvl1pPr>
              <a:defRPr sz="4200">
                <a:solidFill>
                  <a:schemeClr val="tx1"/>
                </a:solidFill>
                <a:latin typeface="+mj-lt"/>
              </a:defRPr>
            </a:lvl1pPr>
          </a:lstStyle>
          <a:p>
            <a:r>
              <a:rPr lang="en-US" sz="4000"/>
              <a:t>Presentation Title breaks to Two Lines</a:t>
            </a:r>
            <a:endParaRPr lang="de-DE"/>
          </a:p>
        </p:txBody>
      </p:sp>
      <p:sp>
        <p:nvSpPr>
          <p:cNvPr id="12" name="Subtitle 2"/>
          <p:cNvSpPr>
            <a:spLocks noGrp="1"/>
          </p:cNvSpPr>
          <p:nvPr>
            <p:ph type="subTitle" idx="1" hasCustomPrompt="1"/>
          </p:nvPr>
        </p:nvSpPr>
        <p:spPr bwMode="gray">
          <a:xfrm>
            <a:off x="259162" y="3954730"/>
            <a:ext cx="6413482" cy="576000"/>
          </a:xfrm>
        </p:spPr>
        <p:txBody>
          <a:bodyPr anchor="t" anchorCtr="0">
            <a:noAutofit/>
          </a:bodyPr>
          <a:lstStyle>
            <a:lvl1pPr marL="0" marR="0" indent="0" algn="l" defTabSz="1219170" rtl="0" eaLnBrk="1" fontAlgn="auto" latinLnBrk="0" hangingPunct="1">
              <a:lnSpc>
                <a:spcPct val="100000"/>
              </a:lnSpc>
              <a:spcBef>
                <a:spcPts val="0"/>
              </a:spcBef>
              <a:spcAft>
                <a:spcPts val="0"/>
              </a:spcAft>
              <a:buClr>
                <a:schemeClr val="accent1"/>
              </a:buClr>
              <a:buSzPct val="80000"/>
              <a:buFontTx/>
              <a:buNone/>
              <a:tabLst/>
              <a:defRPr sz="2133" b="0">
                <a:solidFill>
                  <a:schemeClr val="accent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Speaker’s Name/Department (delete if not needed)</a:t>
            </a:r>
            <a:br>
              <a:rPr lang="en-US"/>
            </a:br>
            <a:r>
              <a:rPr lang="en-US"/>
              <a:t>Month 00, 2010</a:t>
            </a:r>
          </a:p>
        </p:txBody>
      </p:sp>
      <p:pic>
        <p:nvPicPr>
          <p:cNvPr id="21" name="image9.png"/>
          <p:cNvPicPr/>
          <p:nvPr userDrawn="1"/>
        </p:nvPicPr>
        <p:blipFill>
          <a:blip r:embed="rId3">
            <a:extLst/>
          </a:blip>
          <a:stretch>
            <a:fillRect/>
          </a:stretch>
        </p:blipFill>
        <p:spPr>
          <a:xfrm>
            <a:off x="259162" y="6299162"/>
            <a:ext cx="632613" cy="313097"/>
          </a:xfrm>
          <a:prstGeom prst="rect">
            <a:avLst/>
          </a:prstGeom>
          <a:ln w="12700">
            <a:miter lim="400000"/>
          </a:ln>
        </p:spPr>
      </p:pic>
      <p:pic>
        <p:nvPicPr>
          <p:cNvPr id="11" name="Bild 10" descr="SAP_Hybris_BCRM_Slide-Template-02.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54644"/>
          <a:stretch/>
        </p:blipFill>
        <p:spPr>
          <a:xfrm>
            <a:off x="7047528" y="70083"/>
            <a:ext cx="5198495" cy="6479624"/>
          </a:xfrm>
          <a:prstGeom prst="rect">
            <a:avLst/>
          </a:prstGeom>
        </p:spPr>
      </p:pic>
      <p:cxnSp>
        <p:nvCxnSpPr>
          <p:cNvPr id="13" name="Straight Connector 7"/>
          <p:cNvCxnSpPr/>
          <p:nvPr userDrawn="1"/>
        </p:nvCxnSpPr>
        <p:spPr>
          <a:xfrm>
            <a:off x="9021141" y="6421120"/>
            <a:ext cx="2911676" cy="0"/>
          </a:xfrm>
          <a:prstGeom prst="line">
            <a:avLst/>
          </a:prstGeom>
          <a:ln w="6350">
            <a:solidFill>
              <a:srgbClr val="999999"/>
            </a:solidFill>
          </a:ln>
        </p:spPr>
        <p:style>
          <a:lnRef idx="1">
            <a:schemeClr val="accent1"/>
          </a:lnRef>
          <a:fillRef idx="0">
            <a:schemeClr val="accent1"/>
          </a:fillRef>
          <a:effectRef idx="0">
            <a:schemeClr val="accent1"/>
          </a:effectRef>
          <a:fontRef idx="minor">
            <a:schemeClr val="tx1"/>
          </a:fontRef>
        </p:style>
      </p:cxnSp>
      <p:sp>
        <p:nvSpPr>
          <p:cNvPr id="14" name="Textfeld 13"/>
          <p:cNvSpPr txBox="1"/>
          <p:nvPr userDrawn="1"/>
        </p:nvSpPr>
        <p:spPr>
          <a:xfrm>
            <a:off x="8007869" y="6485713"/>
            <a:ext cx="3924536" cy="307777"/>
          </a:xfrm>
          <a:prstGeom prst="rect">
            <a:avLst/>
          </a:prstGeom>
          <a:noFill/>
        </p:spPr>
        <p:txBody>
          <a:bodyPr wrap="square" lIns="0" tIns="0" rIns="0" bIns="0" rtlCol="0">
            <a:spAutoFit/>
          </a:bodyPr>
          <a:lstStyle/>
          <a:p>
            <a:pPr marL="0" marR="0" indent="0" algn="r" defTabSz="914400" rtl="0" eaLnBrk="1" fontAlgn="base" latinLnBrk="0" hangingPunct="1">
              <a:lnSpc>
                <a:spcPct val="100000"/>
              </a:lnSpc>
              <a:spcBef>
                <a:spcPct val="50000"/>
              </a:spcBef>
              <a:spcAft>
                <a:spcPct val="0"/>
              </a:spcAft>
              <a:buClr>
                <a:srgbClr val="F0AB00"/>
              </a:buClr>
              <a:buSzPct val="80000"/>
              <a:buFontTx/>
              <a:buNone/>
              <a:tabLst/>
              <a:defRPr/>
            </a:pPr>
            <a:r>
              <a:rPr lang="de-DE" sz="800">
                <a:solidFill>
                  <a:srgbClr val="999999"/>
                </a:solidFill>
              </a:rPr>
              <a:t>© 2016 SAP SE </a:t>
            </a:r>
            <a:r>
              <a:rPr lang="de-DE" sz="800" err="1">
                <a:solidFill>
                  <a:srgbClr val="999999"/>
                </a:solidFill>
              </a:rPr>
              <a:t>or</a:t>
            </a:r>
            <a:r>
              <a:rPr lang="de-DE" sz="800">
                <a:solidFill>
                  <a:srgbClr val="999999"/>
                </a:solidFill>
              </a:rPr>
              <a:t> an SAP </a:t>
            </a:r>
            <a:r>
              <a:rPr lang="de-DE" sz="800" err="1">
                <a:solidFill>
                  <a:srgbClr val="999999"/>
                </a:solidFill>
              </a:rPr>
              <a:t>affiliate</a:t>
            </a:r>
            <a:r>
              <a:rPr lang="de-DE" sz="800">
                <a:solidFill>
                  <a:srgbClr val="999999"/>
                </a:solidFill>
              </a:rPr>
              <a:t> </a:t>
            </a:r>
            <a:r>
              <a:rPr lang="de-DE" sz="800" err="1">
                <a:solidFill>
                  <a:srgbClr val="999999"/>
                </a:solidFill>
              </a:rPr>
              <a:t>company</a:t>
            </a:r>
            <a:r>
              <a:rPr lang="de-DE" sz="800">
                <a:solidFill>
                  <a:srgbClr val="999999"/>
                </a:solidFill>
              </a:rPr>
              <a:t>. All </a:t>
            </a:r>
            <a:r>
              <a:rPr lang="de-DE" sz="800" err="1">
                <a:solidFill>
                  <a:srgbClr val="999999"/>
                </a:solidFill>
              </a:rPr>
              <a:t>rights</a:t>
            </a:r>
            <a:r>
              <a:rPr lang="de-DE" sz="800">
                <a:solidFill>
                  <a:srgbClr val="999999"/>
                </a:solidFill>
              </a:rPr>
              <a:t> </a:t>
            </a:r>
            <a:r>
              <a:rPr lang="de-DE" sz="800" err="1">
                <a:solidFill>
                  <a:srgbClr val="999999"/>
                </a:solidFill>
              </a:rPr>
              <a:t>reserved</a:t>
            </a:r>
            <a:r>
              <a:rPr lang="de-DE" sz="800">
                <a:solidFill>
                  <a:srgbClr val="999999"/>
                </a:solidFill>
              </a:rPr>
              <a:t>.</a:t>
            </a:r>
          </a:p>
          <a:p>
            <a:pPr algn="r" fontAlgn="base">
              <a:spcBef>
                <a:spcPct val="50000"/>
              </a:spcBef>
              <a:spcAft>
                <a:spcPct val="0"/>
              </a:spcAft>
              <a:buClr>
                <a:srgbClr val="F0AB00"/>
              </a:buClr>
              <a:buSzPct val="80000"/>
            </a:pPr>
            <a:endParaRPr lang="de-DE" sz="800" kern="0">
              <a:solidFill>
                <a:srgbClr val="999999"/>
              </a:solidFill>
              <a:ea typeface="Arial Unicode MS" pitchFamily="34" charset="-128"/>
              <a:cs typeface="Arial Unicode MS" pitchFamily="34" charset="-128"/>
            </a:endParaRPr>
          </a:p>
        </p:txBody>
      </p:sp>
    </p:spTree>
    <p:extLst>
      <p:ext uri="{BB962C8B-B14F-4D97-AF65-F5344CB8AC3E}">
        <p14:creationId xmlns:p14="http://schemas.microsoft.com/office/powerpoint/2010/main" val="2498768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Title 03">
    <p:bg>
      <p:bgPr>
        <a:solidFill>
          <a:schemeClr val="bg1"/>
        </a:solidFill>
        <a:effectLst/>
      </p:bgPr>
    </p:bg>
    <p:spTree>
      <p:nvGrpSpPr>
        <p:cNvPr id="1" name=""/>
        <p:cNvGrpSpPr/>
        <p:nvPr/>
      </p:nvGrpSpPr>
      <p:grpSpPr>
        <a:xfrm>
          <a:off x="0" y="0"/>
          <a:ext cx="0" cy="0"/>
          <a:chOff x="0" y="0"/>
          <a:chExt cx="0" cy="0"/>
        </a:xfrm>
      </p:grpSpPr>
      <p:pic>
        <p:nvPicPr>
          <p:cNvPr id="8" name="Bild 7" descr="background2014.jpg"/>
          <p:cNvPicPr>
            <a:picLocks noChangeAspect="1"/>
          </p:cNvPicPr>
          <p:nvPr userDrawn="1"/>
        </p:nvPicPr>
        <p:blipFill rotWithShape="1">
          <a:blip r:embed="rId2">
            <a:extLst>
              <a:ext uri="{28A0092B-C50C-407E-A947-70E740481C1C}">
                <a14:useLocalDpi xmlns:a14="http://schemas.microsoft.com/office/drawing/2010/main" val="0"/>
              </a:ext>
            </a:extLst>
          </a:blip>
          <a:srcRect t="352" b="352"/>
          <a:stretch/>
        </p:blipFill>
        <p:spPr>
          <a:xfrm>
            <a:off x="1" y="0"/>
            <a:ext cx="12204583" cy="6863290"/>
          </a:xfrm>
          <a:prstGeom prst="rect">
            <a:avLst/>
          </a:prstGeom>
        </p:spPr>
      </p:pic>
      <p:sp>
        <p:nvSpPr>
          <p:cNvPr id="10" name="Title 1"/>
          <p:cNvSpPr>
            <a:spLocks noGrp="1"/>
          </p:cNvSpPr>
          <p:nvPr>
            <p:ph type="ctrTitle" hasCustomPrompt="1"/>
          </p:nvPr>
        </p:nvSpPr>
        <p:spPr bwMode="gray">
          <a:xfrm>
            <a:off x="259162" y="2747795"/>
            <a:ext cx="6413482" cy="1008000"/>
          </a:xfrm>
        </p:spPr>
        <p:txBody>
          <a:bodyPr anchor="b" anchorCtr="0">
            <a:noAutofit/>
          </a:bodyPr>
          <a:lstStyle>
            <a:lvl1pPr>
              <a:defRPr sz="4200">
                <a:solidFill>
                  <a:schemeClr val="tx1"/>
                </a:solidFill>
                <a:latin typeface="+mj-lt"/>
              </a:defRPr>
            </a:lvl1pPr>
          </a:lstStyle>
          <a:p>
            <a:r>
              <a:rPr lang="en-US" sz="4000"/>
              <a:t>Presentation Title breaks to Two Lines</a:t>
            </a:r>
            <a:endParaRPr lang="de-DE"/>
          </a:p>
        </p:txBody>
      </p:sp>
      <p:sp>
        <p:nvSpPr>
          <p:cNvPr id="12" name="Subtitle 2"/>
          <p:cNvSpPr>
            <a:spLocks noGrp="1"/>
          </p:cNvSpPr>
          <p:nvPr>
            <p:ph type="subTitle" idx="1" hasCustomPrompt="1"/>
          </p:nvPr>
        </p:nvSpPr>
        <p:spPr bwMode="gray">
          <a:xfrm>
            <a:off x="259162" y="3954730"/>
            <a:ext cx="6413482" cy="576000"/>
          </a:xfrm>
        </p:spPr>
        <p:txBody>
          <a:bodyPr anchor="t" anchorCtr="0">
            <a:noAutofit/>
          </a:bodyPr>
          <a:lstStyle>
            <a:lvl1pPr marL="0" marR="0" indent="0" algn="l" defTabSz="1219170" rtl="0" eaLnBrk="1" fontAlgn="auto" latinLnBrk="0" hangingPunct="1">
              <a:lnSpc>
                <a:spcPct val="100000"/>
              </a:lnSpc>
              <a:spcBef>
                <a:spcPts val="0"/>
              </a:spcBef>
              <a:spcAft>
                <a:spcPts val="0"/>
              </a:spcAft>
              <a:buClr>
                <a:schemeClr val="accent1"/>
              </a:buClr>
              <a:buSzPct val="80000"/>
              <a:buFontTx/>
              <a:buNone/>
              <a:tabLst/>
              <a:defRPr sz="2133" b="0">
                <a:solidFill>
                  <a:schemeClr val="accent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Speaker’s Name/Department (delete if not needed)</a:t>
            </a:r>
            <a:br>
              <a:rPr lang="en-US"/>
            </a:br>
            <a:r>
              <a:rPr lang="en-US"/>
              <a:t>Month 00, 2010</a:t>
            </a:r>
          </a:p>
        </p:txBody>
      </p:sp>
      <p:pic>
        <p:nvPicPr>
          <p:cNvPr id="2" name="Bild 1" descr="CEC_piece_02.png"/>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902386" y="-2089729"/>
            <a:ext cx="10709274" cy="7504546"/>
          </a:xfrm>
          <a:prstGeom prst="rect">
            <a:avLst/>
          </a:prstGeom>
        </p:spPr>
      </p:pic>
      <p:pic>
        <p:nvPicPr>
          <p:cNvPr id="13" name="Bild 12" descr="CEC_piece_02.png"/>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908674" y="-2083423"/>
            <a:ext cx="10709274" cy="7504546"/>
          </a:xfrm>
          <a:prstGeom prst="rect">
            <a:avLst/>
          </a:prstGeom>
        </p:spPr>
      </p:pic>
      <p:pic>
        <p:nvPicPr>
          <p:cNvPr id="3" name="Bild 2" descr="SAP_Hybris_white_transparent.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59951" y="287247"/>
            <a:ext cx="1814782" cy="393820"/>
          </a:xfrm>
          <a:prstGeom prst="rect">
            <a:avLst/>
          </a:prstGeom>
        </p:spPr>
      </p:pic>
      <p:pic>
        <p:nvPicPr>
          <p:cNvPr id="17" name="image9.png"/>
          <p:cNvPicPr/>
          <p:nvPr userDrawn="1"/>
        </p:nvPicPr>
        <p:blipFill>
          <a:blip r:embed="rId6">
            <a:extLst/>
          </a:blip>
          <a:stretch>
            <a:fillRect/>
          </a:stretch>
        </p:blipFill>
        <p:spPr>
          <a:xfrm>
            <a:off x="259162" y="6299162"/>
            <a:ext cx="632613" cy="313097"/>
          </a:xfrm>
          <a:prstGeom prst="rect">
            <a:avLst/>
          </a:prstGeom>
          <a:ln w="12700">
            <a:miter lim="400000"/>
          </a:ln>
        </p:spPr>
      </p:pic>
      <p:cxnSp>
        <p:nvCxnSpPr>
          <p:cNvPr id="20" name="Straight Connector 7"/>
          <p:cNvCxnSpPr/>
          <p:nvPr userDrawn="1"/>
        </p:nvCxnSpPr>
        <p:spPr>
          <a:xfrm>
            <a:off x="9021141" y="6300176"/>
            <a:ext cx="2911676" cy="0"/>
          </a:xfrm>
          <a:prstGeom prst="line">
            <a:avLst/>
          </a:prstGeom>
          <a:ln w="6350">
            <a:solidFill>
              <a:srgbClr val="999999"/>
            </a:solidFill>
          </a:ln>
        </p:spPr>
        <p:style>
          <a:lnRef idx="1">
            <a:schemeClr val="accent1"/>
          </a:lnRef>
          <a:fillRef idx="0">
            <a:schemeClr val="accent1"/>
          </a:fillRef>
          <a:effectRef idx="0">
            <a:schemeClr val="accent1"/>
          </a:effectRef>
          <a:fontRef idx="minor">
            <a:schemeClr val="tx1"/>
          </a:fontRef>
        </p:style>
      </p:cxnSp>
      <p:sp>
        <p:nvSpPr>
          <p:cNvPr id="21" name="Textfeld 20"/>
          <p:cNvSpPr txBox="1"/>
          <p:nvPr userDrawn="1"/>
        </p:nvSpPr>
        <p:spPr>
          <a:xfrm>
            <a:off x="8007869" y="6364769"/>
            <a:ext cx="3924536" cy="307777"/>
          </a:xfrm>
          <a:prstGeom prst="rect">
            <a:avLst/>
          </a:prstGeom>
          <a:noFill/>
        </p:spPr>
        <p:txBody>
          <a:bodyPr wrap="square" lIns="0" tIns="0" rIns="0" bIns="0" rtlCol="0">
            <a:spAutoFit/>
          </a:bodyPr>
          <a:lstStyle/>
          <a:p>
            <a:pPr marL="0" marR="0" indent="0" algn="r" defTabSz="914400" rtl="0" eaLnBrk="1" fontAlgn="base" latinLnBrk="0" hangingPunct="1">
              <a:lnSpc>
                <a:spcPct val="100000"/>
              </a:lnSpc>
              <a:spcBef>
                <a:spcPct val="50000"/>
              </a:spcBef>
              <a:spcAft>
                <a:spcPct val="0"/>
              </a:spcAft>
              <a:buClr>
                <a:srgbClr val="F0AB00"/>
              </a:buClr>
              <a:buSzPct val="80000"/>
              <a:buFontTx/>
              <a:buNone/>
              <a:tabLst/>
              <a:defRPr/>
            </a:pPr>
            <a:r>
              <a:rPr lang="de-DE" sz="800">
                <a:solidFill>
                  <a:srgbClr val="999999"/>
                </a:solidFill>
              </a:rPr>
              <a:t>© 2016 SAP SE </a:t>
            </a:r>
            <a:r>
              <a:rPr lang="de-DE" sz="800" err="1">
                <a:solidFill>
                  <a:srgbClr val="999999"/>
                </a:solidFill>
              </a:rPr>
              <a:t>or</a:t>
            </a:r>
            <a:r>
              <a:rPr lang="de-DE" sz="800">
                <a:solidFill>
                  <a:srgbClr val="999999"/>
                </a:solidFill>
              </a:rPr>
              <a:t> an SAP </a:t>
            </a:r>
            <a:r>
              <a:rPr lang="de-DE" sz="800" err="1">
                <a:solidFill>
                  <a:srgbClr val="999999"/>
                </a:solidFill>
              </a:rPr>
              <a:t>affiliate</a:t>
            </a:r>
            <a:r>
              <a:rPr lang="de-DE" sz="800">
                <a:solidFill>
                  <a:srgbClr val="999999"/>
                </a:solidFill>
              </a:rPr>
              <a:t> </a:t>
            </a:r>
            <a:r>
              <a:rPr lang="de-DE" sz="800" err="1">
                <a:solidFill>
                  <a:srgbClr val="999999"/>
                </a:solidFill>
              </a:rPr>
              <a:t>company</a:t>
            </a:r>
            <a:r>
              <a:rPr lang="de-DE" sz="800">
                <a:solidFill>
                  <a:srgbClr val="999999"/>
                </a:solidFill>
              </a:rPr>
              <a:t>. All </a:t>
            </a:r>
            <a:r>
              <a:rPr lang="de-DE" sz="800" err="1">
                <a:solidFill>
                  <a:srgbClr val="999999"/>
                </a:solidFill>
              </a:rPr>
              <a:t>rights</a:t>
            </a:r>
            <a:r>
              <a:rPr lang="de-DE" sz="800">
                <a:solidFill>
                  <a:srgbClr val="999999"/>
                </a:solidFill>
              </a:rPr>
              <a:t> </a:t>
            </a:r>
            <a:r>
              <a:rPr lang="de-DE" sz="800" err="1">
                <a:solidFill>
                  <a:srgbClr val="999999"/>
                </a:solidFill>
              </a:rPr>
              <a:t>reserved</a:t>
            </a:r>
            <a:r>
              <a:rPr lang="de-DE" sz="800">
                <a:solidFill>
                  <a:srgbClr val="999999"/>
                </a:solidFill>
              </a:rPr>
              <a:t>.</a:t>
            </a:r>
          </a:p>
          <a:p>
            <a:pPr algn="r" fontAlgn="base">
              <a:spcBef>
                <a:spcPct val="50000"/>
              </a:spcBef>
              <a:spcAft>
                <a:spcPct val="0"/>
              </a:spcAft>
              <a:buClr>
                <a:srgbClr val="F0AB00"/>
              </a:buClr>
              <a:buSzPct val="80000"/>
            </a:pPr>
            <a:endParaRPr lang="de-DE" sz="800" kern="0">
              <a:solidFill>
                <a:srgbClr val="999999"/>
              </a:solidFill>
              <a:ea typeface="Arial Unicode MS" pitchFamily="34" charset="-128"/>
              <a:cs typeface="Arial Unicode MS" pitchFamily="34" charset="-128"/>
            </a:endParaRPr>
          </a:p>
        </p:txBody>
      </p:sp>
    </p:spTree>
    <p:extLst>
      <p:ext uri="{BB962C8B-B14F-4D97-AF65-F5344CB8AC3E}">
        <p14:creationId xmlns:p14="http://schemas.microsoft.com/office/powerpoint/2010/main" val="3138485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Title 04">
    <p:bg>
      <p:bgPr>
        <a:solidFill>
          <a:schemeClr val="bg1"/>
        </a:solidFill>
        <a:effectLst/>
      </p:bgPr>
    </p:bg>
    <p:spTree>
      <p:nvGrpSpPr>
        <p:cNvPr id="1" name=""/>
        <p:cNvGrpSpPr/>
        <p:nvPr/>
      </p:nvGrpSpPr>
      <p:grpSpPr>
        <a:xfrm>
          <a:off x="0" y="0"/>
          <a:ext cx="0" cy="0"/>
          <a:chOff x="0" y="0"/>
          <a:chExt cx="0" cy="0"/>
        </a:xfrm>
      </p:grpSpPr>
      <p:pic>
        <p:nvPicPr>
          <p:cNvPr id="10" name="Bild 9" descr="background2014.jpg"/>
          <p:cNvPicPr>
            <a:picLocks noChangeAspect="1"/>
          </p:cNvPicPr>
          <p:nvPr userDrawn="1"/>
        </p:nvPicPr>
        <p:blipFill rotWithShape="1">
          <a:blip r:embed="rId2">
            <a:extLst>
              <a:ext uri="{28A0092B-C50C-407E-A947-70E740481C1C}">
                <a14:useLocalDpi xmlns:a14="http://schemas.microsoft.com/office/drawing/2010/main" val="0"/>
              </a:ext>
            </a:extLst>
          </a:blip>
          <a:srcRect t="352" b="352"/>
          <a:stretch/>
        </p:blipFill>
        <p:spPr>
          <a:xfrm>
            <a:off x="1" y="0"/>
            <a:ext cx="12204583" cy="6863290"/>
          </a:xfrm>
          <a:prstGeom prst="rect">
            <a:avLst/>
          </a:prstGeom>
        </p:spPr>
      </p:pic>
      <p:pic>
        <p:nvPicPr>
          <p:cNvPr id="11" name="Bild 10" descr="CEC_piece_02.png"/>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481901" y="143621"/>
            <a:ext cx="8345527" cy="5848146"/>
          </a:xfrm>
          <a:prstGeom prst="rect">
            <a:avLst/>
          </a:prstGeom>
        </p:spPr>
      </p:pic>
      <p:sp>
        <p:nvSpPr>
          <p:cNvPr id="9" name="Title 1"/>
          <p:cNvSpPr>
            <a:spLocks noGrp="1"/>
          </p:cNvSpPr>
          <p:nvPr>
            <p:ph type="ctrTitle" hasCustomPrompt="1"/>
          </p:nvPr>
        </p:nvSpPr>
        <p:spPr bwMode="gray">
          <a:xfrm>
            <a:off x="259162" y="2747795"/>
            <a:ext cx="6413482" cy="1008000"/>
          </a:xfrm>
        </p:spPr>
        <p:txBody>
          <a:bodyPr anchor="b" anchorCtr="0">
            <a:noAutofit/>
          </a:bodyPr>
          <a:lstStyle>
            <a:lvl1pPr>
              <a:defRPr sz="4200">
                <a:solidFill>
                  <a:schemeClr val="tx1"/>
                </a:solidFill>
                <a:latin typeface="+mj-lt"/>
              </a:defRPr>
            </a:lvl1pPr>
          </a:lstStyle>
          <a:p>
            <a:r>
              <a:rPr lang="en-US" sz="4000"/>
              <a:t>Presentation Title breaks to Two Lines</a:t>
            </a:r>
            <a:endParaRPr lang="de-DE"/>
          </a:p>
        </p:txBody>
      </p:sp>
      <p:sp>
        <p:nvSpPr>
          <p:cNvPr id="13" name="Subtitle 2"/>
          <p:cNvSpPr>
            <a:spLocks noGrp="1"/>
          </p:cNvSpPr>
          <p:nvPr>
            <p:ph type="subTitle" idx="1" hasCustomPrompt="1"/>
          </p:nvPr>
        </p:nvSpPr>
        <p:spPr bwMode="gray">
          <a:xfrm>
            <a:off x="259162" y="3954730"/>
            <a:ext cx="6413482" cy="576000"/>
          </a:xfrm>
        </p:spPr>
        <p:txBody>
          <a:bodyPr anchor="t" anchorCtr="0">
            <a:noAutofit/>
          </a:bodyPr>
          <a:lstStyle>
            <a:lvl1pPr marL="0" marR="0" indent="0" algn="l" defTabSz="1219170" rtl="0" eaLnBrk="1" fontAlgn="auto" latinLnBrk="0" hangingPunct="1">
              <a:lnSpc>
                <a:spcPct val="100000"/>
              </a:lnSpc>
              <a:spcBef>
                <a:spcPts val="0"/>
              </a:spcBef>
              <a:spcAft>
                <a:spcPts val="0"/>
              </a:spcAft>
              <a:buClr>
                <a:schemeClr val="accent1"/>
              </a:buClr>
              <a:buSzPct val="80000"/>
              <a:buFontTx/>
              <a:buNone/>
              <a:tabLst/>
              <a:defRPr sz="2133" b="0">
                <a:solidFill>
                  <a:schemeClr val="accent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Speaker’s Name/Department (delete if not needed)</a:t>
            </a:r>
            <a:br>
              <a:rPr lang="en-US"/>
            </a:br>
            <a:r>
              <a:rPr lang="en-US"/>
              <a:t>Month 00, 2010</a:t>
            </a:r>
          </a:p>
        </p:txBody>
      </p:sp>
      <p:pic>
        <p:nvPicPr>
          <p:cNvPr id="16" name="Bild 15" descr="SAP_Hybris_white_transparent.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59951" y="287247"/>
            <a:ext cx="1814782" cy="393820"/>
          </a:xfrm>
          <a:prstGeom prst="rect">
            <a:avLst/>
          </a:prstGeom>
        </p:spPr>
      </p:pic>
      <p:pic>
        <p:nvPicPr>
          <p:cNvPr id="19" name="image9.png"/>
          <p:cNvPicPr/>
          <p:nvPr userDrawn="1"/>
        </p:nvPicPr>
        <p:blipFill>
          <a:blip r:embed="rId6">
            <a:extLst/>
          </a:blip>
          <a:stretch>
            <a:fillRect/>
          </a:stretch>
        </p:blipFill>
        <p:spPr>
          <a:xfrm>
            <a:off x="259162" y="6299162"/>
            <a:ext cx="632613" cy="313097"/>
          </a:xfrm>
          <a:prstGeom prst="rect">
            <a:avLst/>
          </a:prstGeom>
          <a:ln w="12700">
            <a:miter lim="400000"/>
          </a:ln>
        </p:spPr>
      </p:pic>
      <p:cxnSp>
        <p:nvCxnSpPr>
          <p:cNvPr id="20" name="Straight Connector 7"/>
          <p:cNvCxnSpPr/>
          <p:nvPr userDrawn="1"/>
        </p:nvCxnSpPr>
        <p:spPr>
          <a:xfrm>
            <a:off x="9021141" y="6300176"/>
            <a:ext cx="2911676" cy="0"/>
          </a:xfrm>
          <a:prstGeom prst="line">
            <a:avLst/>
          </a:prstGeom>
          <a:ln w="6350">
            <a:solidFill>
              <a:srgbClr val="999999"/>
            </a:solidFill>
          </a:ln>
        </p:spPr>
        <p:style>
          <a:lnRef idx="1">
            <a:schemeClr val="accent1"/>
          </a:lnRef>
          <a:fillRef idx="0">
            <a:schemeClr val="accent1"/>
          </a:fillRef>
          <a:effectRef idx="0">
            <a:schemeClr val="accent1"/>
          </a:effectRef>
          <a:fontRef idx="minor">
            <a:schemeClr val="tx1"/>
          </a:fontRef>
        </p:style>
      </p:cxnSp>
      <p:sp>
        <p:nvSpPr>
          <p:cNvPr id="21" name="Textfeld 20"/>
          <p:cNvSpPr txBox="1"/>
          <p:nvPr userDrawn="1"/>
        </p:nvSpPr>
        <p:spPr>
          <a:xfrm>
            <a:off x="8007869" y="6364769"/>
            <a:ext cx="3924536" cy="307777"/>
          </a:xfrm>
          <a:prstGeom prst="rect">
            <a:avLst/>
          </a:prstGeom>
          <a:noFill/>
        </p:spPr>
        <p:txBody>
          <a:bodyPr wrap="square" lIns="0" tIns="0" rIns="0" bIns="0" rtlCol="0">
            <a:spAutoFit/>
          </a:bodyPr>
          <a:lstStyle/>
          <a:p>
            <a:pPr marL="0" marR="0" indent="0" algn="r" defTabSz="914400" rtl="0" eaLnBrk="1" fontAlgn="base" latinLnBrk="0" hangingPunct="1">
              <a:lnSpc>
                <a:spcPct val="100000"/>
              </a:lnSpc>
              <a:spcBef>
                <a:spcPct val="50000"/>
              </a:spcBef>
              <a:spcAft>
                <a:spcPct val="0"/>
              </a:spcAft>
              <a:buClr>
                <a:srgbClr val="F0AB00"/>
              </a:buClr>
              <a:buSzPct val="80000"/>
              <a:buFontTx/>
              <a:buNone/>
              <a:tabLst/>
              <a:defRPr/>
            </a:pPr>
            <a:r>
              <a:rPr lang="de-DE" sz="800">
                <a:solidFill>
                  <a:srgbClr val="999999"/>
                </a:solidFill>
              </a:rPr>
              <a:t>© 2016 SAP SE </a:t>
            </a:r>
            <a:r>
              <a:rPr lang="de-DE" sz="800" err="1">
                <a:solidFill>
                  <a:srgbClr val="999999"/>
                </a:solidFill>
              </a:rPr>
              <a:t>or</a:t>
            </a:r>
            <a:r>
              <a:rPr lang="de-DE" sz="800">
                <a:solidFill>
                  <a:srgbClr val="999999"/>
                </a:solidFill>
              </a:rPr>
              <a:t> an SAP </a:t>
            </a:r>
            <a:r>
              <a:rPr lang="de-DE" sz="800" err="1">
                <a:solidFill>
                  <a:srgbClr val="999999"/>
                </a:solidFill>
              </a:rPr>
              <a:t>affiliate</a:t>
            </a:r>
            <a:r>
              <a:rPr lang="de-DE" sz="800">
                <a:solidFill>
                  <a:srgbClr val="999999"/>
                </a:solidFill>
              </a:rPr>
              <a:t> </a:t>
            </a:r>
            <a:r>
              <a:rPr lang="de-DE" sz="800" err="1">
                <a:solidFill>
                  <a:srgbClr val="999999"/>
                </a:solidFill>
              </a:rPr>
              <a:t>company</a:t>
            </a:r>
            <a:r>
              <a:rPr lang="de-DE" sz="800">
                <a:solidFill>
                  <a:srgbClr val="999999"/>
                </a:solidFill>
              </a:rPr>
              <a:t>. All </a:t>
            </a:r>
            <a:r>
              <a:rPr lang="de-DE" sz="800" err="1">
                <a:solidFill>
                  <a:srgbClr val="999999"/>
                </a:solidFill>
              </a:rPr>
              <a:t>rights</a:t>
            </a:r>
            <a:r>
              <a:rPr lang="de-DE" sz="800">
                <a:solidFill>
                  <a:srgbClr val="999999"/>
                </a:solidFill>
              </a:rPr>
              <a:t> </a:t>
            </a:r>
            <a:r>
              <a:rPr lang="de-DE" sz="800" err="1">
                <a:solidFill>
                  <a:srgbClr val="999999"/>
                </a:solidFill>
              </a:rPr>
              <a:t>reserved</a:t>
            </a:r>
            <a:r>
              <a:rPr lang="de-DE" sz="800">
                <a:solidFill>
                  <a:srgbClr val="999999"/>
                </a:solidFill>
              </a:rPr>
              <a:t>.</a:t>
            </a:r>
          </a:p>
          <a:p>
            <a:pPr algn="r" fontAlgn="base">
              <a:spcBef>
                <a:spcPct val="50000"/>
              </a:spcBef>
              <a:spcAft>
                <a:spcPct val="0"/>
              </a:spcAft>
              <a:buClr>
                <a:srgbClr val="F0AB00"/>
              </a:buClr>
              <a:buSzPct val="80000"/>
            </a:pPr>
            <a:endParaRPr lang="de-DE" sz="800" kern="0">
              <a:solidFill>
                <a:srgbClr val="999999"/>
              </a:solidFill>
              <a:ea typeface="Arial Unicode MS" pitchFamily="34" charset="-128"/>
              <a:cs typeface="Arial Unicode MS" pitchFamily="34" charset="-128"/>
            </a:endParaRPr>
          </a:p>
        </p:txBody>
      </p:sp>
    </p:spTree>
    <p:extLst>
      <p:ext uri="{BB962C8B-B14F-4D97-AF65-F5344CB8AC3E}">
        <p14:creationId xmlns:p14="http://schemas.microsoft.com/office/powerpoint/2010/main" val="3460340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itle 03">
    <p:bg>
      <p:bgPr>
        <a:solidFill>
          <a:schemeClr val="bg1"/>
        </a:solidFill>
        <a:effectLst/>
      </p:bgPr>
    </p:bg>
    <p:spTree>
      <p:nvGrpSpPr>
        <p:cNvPr id="1" name=""/>
        <p:cNvGrpSpPr/>
        <p:nvPr/>
      </p:nvGrpSpPr>
      <p:grpSpPr>
        <a:xfrm>
          <a:off x="0" y="0"/>
          <a:ext cx="0" cy="0"/>
          <a:chOff x="0" y="0"/>
          <a:chExt cx="0" cy="0"/>
        </a:xfrm>
      </p:grpSpPr>
      <p:pic>
        <p:nvPicPr>
          <p:cNvPr id="7" name="Bild 6" descr="hg-verlauf.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5175" cy="6858000"/>
          </a:xfrm>
          <a:prstGeom prst="rect">
            <a:avLst/>
          </a:prstGeom>
        </p:spPr>
      </p:pic>
      <p:sp>
        <p:nvSpPr>
          <p:cNvPr id="10" name="Title 1"/>
          <p:cNvSpPr>
            <a:spLocks noGrp="1"/>
          </p:cNvSpPr>
          <p:nvPr>
            <p:ph type="ctrTitle" hasCustomPrompt="1"/>
          </p:nvPr>
        </p:nvSpPr>
        <p:spPr bwMode="gray">
          <a:xfrm>
            <a:off x="259162" y="2747795"/>
            <a:ext cx="6413482" cy="1008000"/>
          </a:xfrm>
        </p:spPr>
        <p:txBody>
          <a:bodyPr anchor="b" anchorCtr="0">
            <a:noAutofit/>
          </a:bodyPr>
          <a:lstStyle>
            <a:lvl1pPr>
              <a:defRPr sz="4200">
                <a:solidFill>
                  <a:schemeClr val="tx1"/>
                </a:solidFill>
                <a:latin typeface="+mj-lt"/>
              </a:defRPr>
            </a:lvl1pPr>
          </a:lstStyle>
          <a:p>
            <a:r>
              <a:rPr lang="en-US" sz="4000"/>
              <a:t>Presentation Title breaks to Two Lines</a:t>
            </a:r>
            <a:endParaRPr lang="de-DE"/>
          </a:p>
        </p:txBody>
      </p:sp>
      <p:sp>
        <p:nvSpPr>
          <p:cNvPr id="12" name="Subtitle 2"/>
          <p:cNvSpPr>
            <a:spLocks noGrp="1"/>
          </p:cNvSpPr>
          <p:nvPr>
            <p:ph type="subTitle" idx="1" hasCustomPrompt="1"/>
          </p:nvPr>
        </p:nvSpPr>
        <p:spPr bwMode="gray">
          <a:xfrm>
            <a:off x="259162" y="3954730"/>
            <a:ext cx="6413482" cy="576000"/>
          </a:xfrm>
        </p:spPr>
        <p:txBody>
          <a:bodyPr anchor="t" anchorCtr="0">
            <a:noAutofit/>
          </a:bodyPr>
          <a:lstStyle>
            <a:lvl1pPr marL="0" marR="0" indent="0" algn="l" defTabSz="1219170" rtl="0" eaLnBrk="1" fontAlgn="auto" latinLnBrk="0" hangingPunct="1">
              <a:lnSpc>
                <a:spcPct val="100000"/>
              </a:lnSpc>
              <a:spcBef>
                <a:spcPts val="0"/>
              </a:spcBef>
              <a:spcAft>
                <a:spcPts val="0"/>
              </a:spcAft>
              <a:buClr>
                <a:schemeClr val="accent1"/>
              </a:buClr>
              <a:buSzPct val="80000"/>
              <a:buFontTx/>
              <a:buNone/>
              <a:tabLst/>
              <a:defRPr sz="2133" b="0">
                <a:solidFill>
                  <a:schemeClr val="accent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Speaker’s Name/Department (delete if not needed)</a:t>
            </a:r>
            <a:br>
              <a:rPr lang="en-US"/>
            </a:br>
            <a:r>
              <a:rPr lang="en-US"/>
              <a:t>Month 00, 2010</a:t>
            </a:r>
          </a:p>
        </p:txBody>
      </p:sp>
      <p:pic>
        <p:nvPicPr>
          <p:cNvPr id="2" name="Bild 1" descr="CEC_piece_02.png"/>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902386" y="-2089729"/>
            <a:ext cx="10709274" cy="7504546"/>
          </a:xfrm>
          <a:prstGeom prst="rect">
            <a:avLst/>
          </a:prstGeom>
        </p:spPr>
      </p:pic>
      <p:pic>
        <p:nvPicPr>
          <p:cNvPr id="13" name="Bild 12" descr="CEC_piece_02.png"/>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908674" y="-2083423"/>
            <a:ext cx="10709274" cy="7504546"/>
          </a:xfrm>
          <a:prstGeom prst="rect">
            <a:avLst/>
          </a:prstGeom>
        </p:spPr>
      </p:pic>
      <p:pic>
        <p:nvPicPr>
          <p:cNvPr id="3" name="Bild 2" descr="SAP_Hybris_white_transparent.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59951" y="287247"/>
            <a:ext cx="1814782" cy="393820"/>
          </a:xfrm>
          <a:prstGeom prst="rect">
            <a:avLst/>
          </a:prstGeom>
        </p:spPr>
      </p:pic>
      <p:pic>
        <p:nvPicPr>
          <p:cNvPr id="21" name="image9.png"/>
          <p:cNvPicPr/>
          <p:nvPr userDrawn="1"/>
        </p:nvPicPr>
        <p:blipFill>
          <a:blip r:embed="rId6">
            <a:extLst/>
          </a:blip>
          <a:stretch>
            <a:fillRect/>
          </a:stretch>
        </p:blipFill>
        <p:spPr>
          <a:xfrm>
            <a:off x="259162" y="6299162"/>
            <a:ext cx="632613" cy="313097"/>
          </a:xfrm>
          <a:prstGeom prst="rect">
            <a:avLst/>
          </a:prstGeom>
          <a:ln w="12700">
            <a:miter lim="400000"/>
          </a:ln>
        </p:spPr>
      </p:pic>
      <p:cxnSp>
        <p:nvCxnSpPr>
          <p:cNvPr id="22" name="Straight Connector 7"/>
          <p:cNvCxnSpPr/>
          <p:nvPr userDrawn="1"/>
        </p:nvCxnSpPr>
        <p:spPr>
          <a:xfrm>
            <a:off x="9021141" y="6300176"/>
            <a:ext cx="2911676"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feld 22"/>
          <p:cNvSpPr txBox="1"/>
          <p:nvPr userDrawn="1"/>
        </p:nvSpPr>
        <p:spPr>
          <a:xfrm>
            <a:off x="8007869" y="6364769"/>
            <a:ext cx="3924536" cy="307777"/>
          </a:xfrm>
          <a:prstGeom prst="rect">
            <a:avLst/>
          </a:prstGeom>
          <a:noFill/>
        </p:spPr>
        <p:txBody>
          <a:bodyPr wrap="square" lIns="0" tIns="0" rIns="0" bIns="0" rtlCol="0">
            <a:spAutoFit/>
          </a:bodyPr>
          <a:lstStyle/>
          <a:p>
            <a:pPr marL="0" marR="0" indent="0" algn="r" defTabSz="914400" rtl="0" eaLnBrk="1" fontAlgn="base" latinLnBrk="0" hangingPunct="1">
              <a:lnSpc>
                <a:spcPct val="100000"/>
              </a:lnSpc>
              <a:spcBef>
                <a:spcPct val="50000"/>
              </a:spcBef>
              <a:spcAft>
                <a:spcPct val="0"/>
              </a:spcAft>
              <a:buClr>
                <a:srgbClr val="F0AB00"/>
              </a:buClr>
              <a:buSzPct val="80000"/>
              <a:buFontTx/>
              <a:buNone/>
              <a:tabLst/>
              <a:defRPr/>
            </a:pPr>
            <a:r>
              <a:rPr lang="de-DE" sz="800">
                <a:solidFill>
                  <a:schemeClr val="accent2"/>
                </a:solidFill>
              </a:rPr>
              <a:t>© 2016 SAP SE </a:t>
            </a:r>
            <a:r>
              <a:rPr lang="de-DE" sz="800" err="1">
                <a:solidFill>
                  <a:schemeClr val="accent2"/>
                </a:solidFill>
              </a:rPr>
              <a:t>or</a:t>
            </a:r>
            <a:r>
              <a:rPr lang="de-DE" sz="800">
                <a:solidFill>
                  <a:schemeClr val="accent2"/>
                </a:solidFill>
              </a:rPr>
              <a:t> an SAP </a:t>
            </a:r>
            <a:r>
              <a:rPr lang="de-DE" sz="800" err="1">
                <a:solidFill>
                  <a:schemeClr val="accent2"/>
                </a:solidFill>
              </a:rPr>
              <a:t>affiliate</a:t>
            </a:r>
            <a:r>
              <a:rPr lang="de-DE" sz="800">
                <a:solidFill>
                  <a:schemeClr val="accent2"/>
                </a:solidFill>
              </a:rPr>
              <a:t> </a:t>
            </a:r>
            <a:r>
              <a:rPr lang="de-DE" sz="800" err="1">
                <a:solidFill>
                  <a:schemeClr val="accent2"/>
                </a:solidFill>
              </a:rPr>
              <a:t>company</a:t>
            </a:r>
            <a:r>
              <a:rPr lang="de-DE" sz="800">
                <a:solidFill>
                  <a:schemeClr val="accent2"/>
                </a:solidFill>
              </a:rPr>
              <a:t>. All </a:t>
            </a:r>
            <a:r>
              <a:rPr lang="de-DE" sz="800" err="1">
                <a:solidFill>
                  <a:schemeClr val="accent2"/>
                </a:solidFill>
              </a:rPr>
              <a:t>rights</a:t>
            </a:r>
            <a:r>
              <a:rPr lang="de-DE" sz="800">
                <a:solidFill>
                  <a:schemeClr val="accent2"/>
                </a:solidFill>
              </a:rPr>
              <a:t> </a:t>
            </a:r>
            <a:r>
              <a:rPr lang="de-DE" sz="800" err="1">
                <a:solidFill>
                  <a:schemeClr val="accent2"/>
                </a:solidFill>
              </a:rPr>
              <a:t>reserved</a:t>
            </a:r>
            <a:r>
              <a:rPr lang="de-DE" sz="800">
                <a:solidFill>
                  <a:schemeClr val="accent2"/>
                </a:solidFill>
              </a:rPr>
              <a:t>.</a:t>
            </a:r>
          </a:p>
          <a:p>
            <a:pPr algn="r" fontAlgn="base">
              <a:spcBef>
                <a:spcPct val="50000"/>
              </a:spcBef>
              <a:spcAft>
                <a:spcPct val="0"/>
              </a:spcAft>
              <a:buClr>
                <a:srgbClr val="F0AB00"/>
              </a:buClr>
              <a:buSzPct val="80000"/>
            </a:pPr>
            <a:endParaRPr lang="de-DE" sz="800" kern="0">
              <a:solidFill>
                <a:srgbClr val="999999"/>
              </a:solidFill>
              <a:ea typeface="Arial Unicode MS" pitchFamily="34" charset="-128"/>
              <a:cs typeface="Arial Unicode MS" pitchFamily="34" charset="-128"/>
            </a:endParaRPr>
          </a:p>
        </p:txBody>
      </p:sp>
    </p:spTree>
    <p:extLst>
      <p:ext uri="{BB962C8B-B14F-4D97-AF65-F5344CB8AC3E}">
        <p14:creationId xmlns:p14="http://schemas.microsoft.com/office/powerpoint/2010/main" val="2194977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itle 04">
    <p:bg>
      <p:bgPr>
        <a:solidFill>
          <a:schemeClr val="bg1"/>
        </a:solidFill>
        <a:effectLst/>
      </p:bgPr>
    </p:bg>
    <p:spTree>
      <p:nvGrpSpPr>
        <p:cNvPr id="1" name=""/>
        <p:cNvGrpSpPr/>
        <p:nvPr/>
      </p:nvGrpSpPr>
      <p:grpSpPr>
        <a:xfrm>
          <a:off x="0" y="0"/>
          <a:ext cx="0" cy="0"/>
          <a:chOff x="0" y="0"/>
          <a:chExt cx="0" cy="0"/>
        </a:xfrm>
      </p:grpSpPr>
      <p:pic>
        <p:nvPicPr>
          <p:cNvPr id="7" name="Bild 6" descr="hg-verlauf.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5175" cy="6858000"/>
          </a:xfrm>
          <a:prstGeom prst="rect">
            <a:avLst/>
          </a:prstGeom>
        </p:spPr>
      </p:pic>
      <p:pic>
        <p:nvPicPr>
          <p:cNvPr id="11" name="Bild 10" descr="CEC_piece_02.png"/>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481901" y="143621"/>
            <a:ext cx="8345527" cy="5848146"/>
          </a:xfrm>
          <a:prstGeom prst="rect">
            <a:avLst/>
          </a:prstGeom>
        </p:spPr>
      </p:pic>
      <p:sp>
        <p:nvSpPr>
          <p:cNvPr id="9" name="Title 1"/>
          <p:cNvSpPr>
            <a:spLocks noGrp="1"/>
          </p:cNvSpPr>
          <p:nvPr>
            <p:ph type="ctrTitle" hasCustomPrompt="1"/>
          </p:nvPr>
        </p:nvSpPr>
        <p:spPr bwMode="gray">
          <a:xfrm>
            <a:off x="259162" y="2747795"/>
            <a:ext cx="6413482" cy="1008000"/>
          </a:xfrm>
        </p:spPr>
        <p:txBody>
          <a:bodyPr anchor="b" anchorCtr="0">
            <a:noAutofit/>
          </a:bodyPr>
          <a:lstStyle>
            <a:lvl1pPr>
              <a:defRPr sz="4200">
                <a:solidFill>
                  <a:schemeClr val="tx1"/>
                </a:solidFill>
                <a:latin typeface="+mj-lt"/>
              </a:defRPr>
            </a:lvl1pPr>
          </a:lstStyle>
          <a:p>
            <a:r>
              <a:rPr lang="en-US" sz="4000"/>
              <a:t>Presentation Title breaks to Two Lines</a:t>
            </a:r>
            <a:endParaRPr lang="de-DE"/>
          </a:p>
        </p:txBody>
      </p:sp>
      <p:sp>
        <p:nvSpPr>
          <p:cNvPr id="13" name="Subtitle 2"/>
          <p:cNvSpPr>
            <a:spLocks noGrp="1"/>
          </p:cNvSpPr>
          <p:nvPr>
            <p:ph type="subTitle" idx="1" hasCustomPrompt="1"/>
          </p:nvPr>
        </p:nvSpPr>
        <p:spPr bwMode="gray">
          <a:xfrm>
            <a:off x="259162" y="3954730"/>
            <a:ext cx="6413482" cy="576000"/>
          </a:xfrm>
        </p:spPr>
        <p:txBody>
          <a:bodyPr anchor="t" anchorCtr="0">
            <a:noAutofit/>
          </a:bodyPr>
          <a:lstStyle>
            <a:lvl1pPr marL="0" marR="0" indent="0" algn="l" defTabSz="1219170" rtl="0" eaLnBrk="1" fontAlgn="auto" latinLnBrk="0" hangingPunct="1">
              <a:lnSpc>
                <a:spcPct val="100000"/>
              </a:lnSpc>
              <a:spcBef>
                <a:spcPts val="0"/>
              </a:spcBef>
              <a:spcAft>
                <a:spcPts val="0"/>
              </a:spcAft>
              <a:buClr>
                <a:schemeClr val="accent1"/>
              </a:buClr>
              <a:buSzPct val="80000"/>
              <a:buFontTx/>
              <a:buNone/>
              <a:tabLst/>
              <a:defRPr sz="2133" b="0">
                <a:solidFill>
                  <a:schemeClr val="accent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Speaker’s Name/Department (delete if not needed)</a:t>
            </a:r>
            <a:br>
              <a:rPr lang="en-US"/>
            </a:br>
            <a:r>
              <a:rPr lang="en-US"/>
              <a:t>Month 00, 2010</a:t>
            </a:r>
          </a:p>
        </p:txBody>
      </p:sp>
      <p:pic>
        <p:nvPicPr>
          <p:cNvPr id="16" name="Bild 15" descr="SAP_Hybris_white_transparent.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59951" y="287247"/>
            <a:ext cx="1814782" cy="393820"/>
          </a:xfrm>
          <a:prstGeom prst="rect">
            <a:avLst/>
          </a:prstGeom>
        </p:spPr>
      </p:pic>
      <p:pic>
        <p:nvPicPr>
          <p:cNvPr id="21" name="image9.png"/>
          <p:cNvPicPr/>
          <p:nvPr userDrawn="1"/>
        </p:nvPicPr>
        <p:blipFill>
          <a:blip r:embed="rId6">
            <a:extLst/>
          </a:blip>
          <a:stretch>
            <a:fillRect/>
          </a:stretch>
        </p:blipFill>
        <p:spPr>
          <a:xfrm>
            <a:off x="259162" y="6299162"/>
            <a:ext cx="632613" cy="313097"/>
          </a:xfrm>
          <a:prstGeom prst="rect">
            <a:avLst/>
          </a:prstGeom>
          <a:ln w="12700">
            <a:miter lim="400000"/>
          </a:ln>
        </p:spPr>
      </p:pic>
      <p:cxnSp>
        <p:nvCxnSpPr>
          <p:cNvPr id="24" name="Straight Connector 7"/>
          <p:cNvCxnSpPr/>
          <p:nvPr userDrawn="1"/>
        </p:nvCxnSpPr>
        <p:spPr>
          <a:xfrm>
            <a:off x="9021141" y="6300176"/>
            <a:ext cx="2911676"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Textfeld 24"/>
          <p:cNvSpPr txBox="1"/>
          <p:nvPr userDrawn="1"/>
        </p:nvSpPr>
        <p:spPr>
          <a:xfrm>
            <a:off x="8007869" y="6364769"/>
            <a:ext cx="3924536" cy="307777"/>
          </a:xfrm>
          <a:prstGeom prst="rect">
            <a:avLst/>
          </a:prstGeom>
          <a:noFill/>
        </p:spPr>
        <p:txBody>
          <a:bodyPr wrap="square" lIns="0" tIns="0" rIns="0" bIns="0" rtlCol="0">
            <a:spAutoFit/>
          </a:bodyPr>
          <a:lstStyle/>
          <a:p>
            <a:pPr marL="0" marR="0" indent="0" algn="r" defTabSz="914400" rtl="0" eaLnBrk="1" fontAlgn="base" latinLnBrk="0" hangingPunct="1">
              <a:lnSpc>
                <a:spcPct val="100000"/>
              </a:lnSpc>
              <a:spcBef>
                <a:spcPct val="50000"/>
              </a:spcBef>
              <a:spcAft>
                <a:spcPct val="0"/>
              </a:spcAft>
              <a:buClr>
                <a:srgbClr val="F0AB00"/>
              </a:buClr>
              <a:buSzPct val="80000"/>
              <a:buFontTx/>
              <a:buNone/>
              <a:tabLst/>
              <a:defRPr/>
            </a:pPr>
            <a:r>
              <a:rPr lang="de-DE" sz="800">
                <a:solidFill>
                  <a:schemeClr val="accent2"/>
                </a:solidFill>
              </a:rPr>
              <a:t>© 2016 SAP SE </a:t>
            </a:r>
            <a:r>
              <a:rPr lang="de-DE" sz="800" err="1">
                <a:solidFill>
                  <a:schemeClr val="accent2"/>
                </a:solidFill>
              </a:rPr>
              <a:t>or</a:t>
            </a:r>
            <a:r>
              <a:rPr lang="de-DE" sz="800">
                <a:solidFill>
                  <a:schemeClr val="accent2"/>
                </a:solidFill>
              </a:rPr>
              <a:t> an SAP </a:t>
            </a:r>
            <a:r>
              <a:rPr lang="de-DE" sz="800" err="1">
                <a:solidFill>
                  <a:schemeClr val="accent2"/>
                </a:solidFill>
              </a:rPr>
              <a:t>affiliate</a:t>
            </a:r>
            <a:r>
              <a:rPr lang="de-DE" sz="800">
                <a:solidFill>
                  <a:schemeClr val="accent2"/>
                </a:solidFill>
              </a:rPr>
              <a:t> </a:t>
            </a:r>
            <a:r>
              <a:rPr lang="de-DE" sz="800" err="1">
                <a:solidFill>
                  <a:schemeClr val="accent2"/>
                </a:solidFill>
              </a:rPr>
              <a:t>company</a:t>
            </a:r>
            <a:r>
              <a:rPr lang="de-DE" sz="800">
                <a:solidFill>
                  <a:schemeClr val="accent2"/>
                </a:solidFill>
              </a:rPr>
              <a:t>. All </a:t>
            </a:r>
            <a:r>
              <a:rPr lang="de-DE" sz="800" err="1">
                <a:solidFill>
                  <a:schemeClr val="accent2"/>
                </a:solidFill>
              </a:rPr>
              <a:t>rights</a:t>
            </a:r>
            <a:r>
              <a:rPr lang="de-DE" sz="800">
                <a:solidFill>
                  <a:schemeClr val="accent2"/>
                </a:solidFill>
              </a:rPr>
              <a:t> </a:t>
            </a:r>
            <a:r>
              <a:rPr lang="de-DE" sz="800" err="1">
                <a:solidFill>
                  <a:schemeClr val="accent2"/>
                </a:solidFill>
              </a:rPr>
              <a:t>reserved</a:t>
            </a:r>
            <a:r>
              <a:rPr lang="de-DE" sz="800">
                <a:solidFill>
                  <a:schemeClr val="accent2"/>
                </a:solidFill>
              </a:rPr>
              <a:t>.</a:t>
            </a:r>
          </a:p>
          <a:p>
            <a:pPr algn="r" fontAlgn="base">
              <a:spcBef>
                <a:spcPct val="50000"/>
              </a:spcBef>
              <a:spcAft>
                <a:spcPct val="0"/>
              </a:spcAft>
              <a:buClr>
                <a:srgbClr val="F0AB00"/>
              </a:buClr>
              <a:buSzPct val="80000"/>
            </a:pPr>
            <a:endParaRPr lang="de-DE" sz="800" kern="0">
              <a:solidFill>
                <a:srgbClr val="999999"/>
              </a:solidFill>
              <a:ea typeface="Arial Unicode MS" pitchFamily="34" charset="-128"/>
              <a:cs typeface="Arial Unicode MS" pitchFamily="34" charset="-128"/>
            </a:endParaRPr>
          </a:p>
        </p:txBody>
      </p:sp>
    </p:spTree>
    <p:extLst>
      <p:ext uri="{BB962C8B-B14F-4D97-AF65-F5344CB8AC3E}">
        <p14:creationId xmlns:p14="http://schemas.microsoft.com/office/powerpoint/2010/main" val="619435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Title 03">
    <p:bg>
      <p:bgPr>
        <a:solidFill>
          <a:schemeClr val="bg1"/>
        </a:solidFill>
        <a:effectLst/>
      </p:bgPr>
    </p:bg>
    <p:spTree>
      <p:nvGrpSpPr>
        <p:cNvPr id="1" name=""/>
        <p:cNvGrpSpPr/>
        <p:nvPr/>
      </p:nvGrpSpPr>
      <p:grpSpPr>
        <a:xfrm>
          <a:off x="0" y="0"/>
          <a:ext cx="0" cy="0"/>
          <a:chOff x="0" y="0"/>
          <a:chExt cx="0" cy="0"/>
        </a:xfrm>
      </p:grpSpPr>
      <p:pic>
        <p:nvPicPr>
          <p:cNvPr id="7" name="Bild 6" descr="hg-verlauf.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5175" cy="6858000"/>
          </a:xfrm>
          <a:prstGeom prst="rect">
            <a:avLst/>
          </a:prstGeom>
        </p:spPr>
      </p:pic>
      <p:sp>
        <p:nvSpPr>
          <p:cNvPr id="10" name="Title 1"/>
          <p:cNvSpPr>
            <a:spLocks noGrp="1"/>
          </p:cNvSpPr>
          <p:nvPr>
            <p:ph type="ctrTitle" hasCustomPrompt="1"/>
          </p:nvPr>
        </p:nvSpPr>
        <p:spPr bwMode="gray">
          <a:xfrm>
            <a:off x="455595" y="4319078"/>
            <a:ext cx="11304155" cy="1008000"/>
          </a:xfrm>
        </p:spPr>
        <p:txBody>
          <a:bodyPr anchor="b" anchorCtr="0">
            <a:noAutofit/>
          </a:bodyPr>
          <a:lstStyle>
            <a:lvl1pPr>
              <a:defRPr sz="3700">
                <a:solidFill>
                  <a:schemeClr val="tx1"/>
                </a:solidFill>
                <a:latin typeface="+mj-lt"/>
              </a:defRPr>
            </a:lvl1pPr>
          </a:lstStyle>
          <a:p>
            <a:r>
              <a:rPr lang="en-US" sz="4000"/>
              <a:t>Presentation Title </a:t>
            </a:r>
            <a:br>
              <a:rPr lang="en-US" sz="4000"/>
            </a:br>
            <a:r>
              <a:rPr lang="en-US" sz="4000"/>
              <a:t>breaks to Two Lines</a:t>
            </a:r>
            <a:endParaRPr lang="de-DE"/>
          </a:p>
        </p:txBody>
      </p:sp>
      <p:sp>
        <p:nvSpPr>
          <p:cNvPr id="12" name="Subtitle 2"/>
          <p:cNvSpPr>
            <a:spLocks noGrp="1"/>
          </p:cNvSpPr>
          <p:nvPr>
            <p:ph type="subTitle" idx="1" hasCustomPrompt="1"/>
          </p:nvPr>
        </p:nvSpPr>
        <p:spPr bwMode="gray">
          <a:xfrm>
            <a:off x="455595" y="5526013"/>
            <a:ext cx="11304155" cy="576000"/>
          </a:xfrm>
        </p:spPr>
        <p:txBody>
          <a:bodyPr anchor="t" anchorCtr="0">
            <a:noAutofit/>
          </a:bodyPr>
          <a:lstStyle>
            <a:lvl1pPr marL="0" marR="0" indent="0" algn="l" defTabSz="1219170" rtl="0" eaLnBrk="1" fontAlgn="auto" latinLnBrk="0" hangingPunct="1">
              <a:lnSpc>
                <a:spcPct val="100000"/>
              </a:lnSpc>
              <a:spcBef>
                <a:spcPts val="0"/>
              </a:spcBef>
              <a:spcAft>
                <a:spcPts val="0"/>
              </a:spcAft>
              <a:buClr>
                <a:schemeClr val="accent1"/>
              </a:buClr>
              <a:buSzPct val="80000"/>
              <a:buFontTx/>
              <a:buNone/>
              <a:tabLst/>
              <a:defRPr sz="2000" b="0">
                <a:solidFill>
                  <a:schemeClr val="accent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Speaker’s Name/Department (delete if not needed)</a:t>
            </a:r>
            <a:br>
              <a:rPr lang="en-US"/>
            </a:br>
            <a:r>
              <a:rPr lang="en-US"/>
              <a:t>Month 00, 2010</a:t>
            </a:r>
          </a:p>
        </p:txBody>
      </p:sp>
      <p:cxnSp>
        <p:nvCxnSpPr>
          <p:cNvPr id="9" name="Straight Connector 7"/>
          <p:cNvCxnSpPr/>
          <p:nvPr userDrawn="1"/>
        </p:nvCxnSpPr>
        <p:spPr>
          <a:xfrm>
            <a:off x="9021141" y="6421120"/>
            <a:ext cx="2911676"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userDrawn="1"/>
        </p:nvSpPr>
        <p:spPr>
          <a:xfrm>
            <a:off x="8007869" y="6485713"/>
            <a:ext cx="3924536" cy="307777"/>
          </a:xfrm>
          <a:prstGeom prst="rect">
            <a:avLst/>
          </a:prstGeom>
          <a:noFill/>
        </p:spPr>
        <p:txBody>
          <a:bodyPr wrap="square" lIns="0" tIns="0" rIns="0" bIns="0" rtlCol="0">
            <a:spAutoFit/>
          </a:bodyPr>
          <a:lstStyle/>
          <a:p>
            <a:pPr marL="0" marR="0" indent="0" algn="r" defTabSz="914400" rtl="0" eaLnBrk="1" fontAlgn="base" latinLnBrk="0" hangingPunct="1">
              <a:lnSpc>
                <a:spcPct val="100000"/>
              </a:lnSpc>
              <a:spcBef>
                <a:spcPct val="50000"/>
              </a:spcBef>
              <a:spcAft>
                <a:spcPct val="0"/>
              </a:spcAft>
              <a:buClr>
                <a:srgbClr val="F0AB00"/>
              </a:buClr>
              <a:buSzPct val="80000"/>
              <a:buFontTx/>
              <a:buNone/>
              <a:tabLst/>
              <a:defRPr/>
            </a:pPr>
            <a:r>
              <a:rPr lang="de-DE" sz="800">
                <a:solidFill>
                  <a:schemeClr val="accent2"/>
                </a:solidFill>
              </a:rPr>
              <a:t>© 2016 SAP SE </a:t>
            </a:r>
            <a:r>
              <a:rPr lang="de-DE" sz="800" err="1">
                <a:solidFill>
                  <a:schemeClr val="accent2"/>
                </a:solidFill>
              </a:rPr>
              <a:t>or</a:t>
            </a:r>
            <a:r>
              <a:rPr lang="de-DE" sz="800">
                <a:solidFill>
                  <a:schemeClr val="accent2"/>
                </a:solidFill>
              </a:rPr>
              <a:t> an SAP </a:t>
            </a:r>
            <a:r>
              <a:rPr lang="de-DE" sz="800" err="1">
                <a:solidFill>
                  <a:schemeClr val="accent2"/>
                </a:solidFill>
              </a:rPr>
              <a:t>affiliate</a:t>
            </a:r>
            <a:r>
              <a:rPr lang="de-DE" sz="800">
                <a:solidFill>
                  <a:schemeClr val="accent2"/>
                </a:solidFill>
              </a:rPr>
              <a:t> </a:t>
            </a:r>
            <a:r>
              <a:rPr lang="de-DE" sz="800" err="1">
                <a:solidFill>
                  <a:schemeClr val="accent2"/>
                </a:solidFill>
              </a:rPr>
              <a:t>company</a:t>
            </a:r>
            <a:r>
              <a:rPr lang="de-DE" sz="800">
                <a:solidFill>
                  <a:schemeClr val="accent2"/>
                </a:solidFill>
              </a:rPr>
              <a:t>. All </a:t>
            </a:r>
            <a:r>
              <a:rPr lang="de-DE" sz="800" err="1">
                <a:solidFill>
                  <a:schemeClr val="accent2"/>
                </a:solidFill>
              </a:rPr>
              <a:t>rights</a:t>
            </a:r>
            <a:r>
              <a:rPr lang="de-DE" sz="800">
                <a:solidFill>
                  <a:schemeClr val="accent2"/>
                </a:solidFill>
              </a:rPr>
              <a:t> </a:t>
            </a:r>
            <a:r>
              <a:rPr lang="de-DE" sz="800" err="1">
                <a:solidFill>
                  <a:schemeClr val="accent2"/>
                </a:solidFill>
              </a:rPr>
              <a:t>reserved</a:t>
            </a:r>
            <a:r>
              <a:rPr lang="de-DE" sz="800">
                <a:solidFill>
                  <a:schemeClr val="accent2"/>
                </a:solidFill>
              </a:rPr>
              <a:t>.</a:t>
            </a:r>
          </a:p>
          <a:p>
            <a:pPr algn="r" fontAlgn="base">
              <a:spcBef>
                <a:spcPct val="50000"/>
              </a:spcBef>
              <a:spcAft>
                <a:spcPct val="0"/>
              </a:spcAft>
              <a:buClr>
                <a:srgbClr val="F0AB00"/>
              </a:buClr>
              <a:buSzPct val="80000"/>
            </a:pPr>
            <a:endParaRPr lang="de-DE" sz="800" kern="0">
              <a:solidFill>
                <a:srgbClr val="999999"/>
              </a:solidFill>
              <a:ea typeface="Arial Unicode MS" pitchFamily="34" charset="-128"/>
              <a:cs typeface="Arial Unicode MS" pitchFamily="34" charset="-128"/>
            </a:endParaRPr>
          </a:p>
        </p:txBody>
      </p:sp>
      <p:pic>
        <p:nvPicPr>
          <p:cNvPr id="14" name="Bild 13" descr="graphic_2016_example_colo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7400" y="497573"/>
            <a:ext cx="11590151" cy="3862378"/>
          </a:xfrm>
          <a:prstGeom prst="rect">
            <a:avLst/>
          </a:prstGeom>
        </p:spPr>
      </p:pic>
      <p:pic>
        <p:nvPicPr>
          <p:cNvPr id="15" name="Bild 14" descr="SAP_Hybris_white_transparent.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73237" y="261059"/>
            <a:ext cx="1814782" cy="393820"/>
          </a:xfrm>
          <a:prstGeom prst="rect">
            <a:avLst/>
          </a:prstGeom>
        </p:spPr>
      </p:pic>
    </p:spTree>
    <p:extLst>
      <p:ext uri="{BB962C8B-B14F-4D97-AF65-F5344CB8AC3E}">
        <p14:creationId xmlns:p14="http://schemas.microsoft.com/office/powerpoint/2010/main" val="1513349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Title 03">
    <p:bg>
      <p:bgPr>
        <a:solidFill>
          <a:schemeClr val="bg1"/>
        </a:solid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bwMode="gray">
          <a:xfrm>
            <a:off x="259162" y="2747795"/>
            <a:ext cx="6413482" cy="1008000"/>
          </a:xfrm>
        </p:spPr>
        <p:txBody>
          <a:bodyPr anchor="b" anchorCtr="0">
            <a:noAutofit/>
          </a:bodyPr>
          <a:lstStyle>
            <a:lvl1pPr>
              <a:defRPr sz="4200">
                <a:solidFill>
                  <a:schemeClr val="tx1"/>
                </a:solidFill>
                <a:latin typeface="+mj-lt"/>
              </a:defRPr>
            </a:lvl1pPr>
          </a:lstStyle>
          <a:p>
            <a:r>
              <a:rPr lang="en-US" sz="4000"/>
              <a:t>Presentation Title breaks to Two Lines</a:t>
            </a:r>
            <a:endParaRPr lang="de-DE"/>
          </a:p>
        </p:txBody>
      </p:sp>
      <p:sp>
        <p:nvSpPr>
          <p:cNvPr id="12" name="Subtitle 2"/>
          <p:cNvSpPr>
            <a:spLocks noGrp="1"/>
          </p:cNvSpPr>
          <p:nvPr>
            <p:ph type="subTitle" idx="1" hasCustomPrompt="1"/>
          </p:nvPr>
        </p:nvSpPr>
        <p:spPr bwMode="gray">
          <a:xfrm>
            <a:off x="259162" y="3954730"/>
            <a:ext cx="6413482" cy="576000"/>
          </a:xfrm>
        </p:spPr>
        <p:txBody>
          <a:bodyPr anchor="t" anchorCtr="0">
            <a:noAutofit/>
          </a:bodyPr>
          <a:lstStyle>
            <a:lvl1pPr marL="0" marR="0" indent="0" algn="l" defTabSz="1219170" rtl="0" eaLnBrk="1" fontAlgn="auto" latinLnBrk="0" hangingPunct="1">
              <a:lnSpc>
                <a:spcPct val="100000"/>
              </a:lnSpc>
              <a:spcBef>
                <a:spcPts val="0"/>
              </a:spcBef>
              <a:spcAft>
                <a:spcPts val="0"/>
              </a:spcAft>
              <a:buClr>
                <a:schemeClr val="accent1"/>
              </a:buClr>
              <a:buSzPct val="80000"/>
              <a:buFontTx/>
              <a:buNone/>
              <a:tabLst/>
              <a:defRPr sz="2133" b="0">
                <a:solidFill>
                  <a:srgbClr val="000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Speaker’s Name/Department (delete if not needed)</a:t>
            </a:r>
            <a:br>
              <a:rPr lang="en-US"/>
            </a:br>
            <a:r>
              <a:rPr lang="en-US"/>
              <a:t>Month 00, 2010</a:t>
            </a:r>
          </a:p>
        </p:txBody>
      </p:sp>
      <p:pic>
        <p:nvPicPr>
          <p:cNvPr id="2" name="Bild 1" descr="CEC_piece_02.png"/>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902386" y="-2089729"/>
            <a:ext cx="10709274" cy="7504546"/>
          </a:xfrm>
          <a:prstGeom prst="rect">
            <a:avLst/>
          </a:prstGeom>
        </p:spPr>
      </p:pic>
      <p:pic>
        <p:nvPicPr>
          <p:cNvPr id="13" name="Bild 12" descr="CEC_piece_02.png"/>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908674" y="-2083423"/>
            <a:ext cx="10709274" cy="7504546"/>
          </a:xfrm>
          <a:prstGeom prst="rect">
            <a:avLst/>
          </a:prstGeom>
        </p:spPr>
      </p:pic>
      <p:pic>
        <p:nvPicPr>
          <p:cNvPr id="3" name="Bild 2" descr="SAP_Hybris_white_transparent.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9951" y="287247"/>
            <a:ext cx="1814782" cy="393820"/>
          </a:xfrm>
          <a:prstGeom prst="rect">
            <a:avLst/>
          </a:prstGeom>
        </p:spPr>
      </p:pic>
      <p:pic>
        <p:nvPicPr>
          <p:cNvPr id="14" name="image9.png"/>
          <p:cNvPicPr/>
          <p:nvPr userDrawn="1"/>
        </p:nvPicPr>
        <p:blipFill>
          <a:blip r:embed="rId5">
            <a:extLst/>
          </a:blip>
          <a:stretch>
            <a:fillRect/>
          </a:stretch>
        </p:blipFill>
        <p:spPr>
          <a:xfrm>
            <a:off x="259162" y="6299162"/>
            <a:ext cx="632613" cy="313097"/>
          </a:xfrm>
          <a:prstGeom prst="rect">
            <a:avLst/>
          </a:prstGeom>
          <a:ln w="12700">
            <a:miter lim="400000"/>
          </a:ln>
        </p:spPr>
      </p:pic>
      <p:cxnSp>
        <p:nvCxnSpPr>
          <p:cNvPr id="15" name="Straight Connector 7"/>
          <p:cNvCxnSpPr/>
          <p:nvPr userDrawn="1"/>
        </p:nvCxnSpPr>
        <p:spPr>
          <a:xfrm>
            <a:off x="9021141" y="6300176"/>
            <a:ext cx="2911676"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feld 15"/>
          <p:cNvSpPr txBox="1"/>
          <p:nvPr userDrawn="1"/>
        </p:nvSpPr>
        <p:spPr>
          <a:xfrm>
            <a:off x="8007869" y="6364769"/>
            <a:ext cx="3924536" cy="307777"/>
          </a:xfrm>
          <a:prstGeom prst="rect">
            <a:avLst/>
          </a:prstGeom>
          <a:noFill/>
        </p:spPr>
        <p:txBody>
          <a:bodyPr wrap="square" lIns="0" tIns="0" rIns="0" bIns="0" rtlCol="0">
            <a:spAutoFit/>
          </a:bodyPr>
          <a:lstStyle/>
          <a:p>
            <a:pPr marL="0" marR="0" indent="0" algn="r" defTabSz="914400" rtl="0" eaLnBrk="1" fontAlgn="base" latinLnBrk="0" hangingPunct="1">
              <a:lnSpc>
                <a:spcPct val="100000"/>
              </a:lnSpc>
              <a:spcBef>
                <a:spcPct val="50000"/>
              </a:spcBef>
              <a:spcAft>
                <a:spcPct val="0"/>
              </a:spcAft>
              <a:buClr>
                <a:srgbClr val="F0AB00"/>
              </a:buClr>
              <a:buSzPct val="80000"/>
              <a:buFontTx/>
              <a:buNone/>
              <a:tabLst/>
              <a:defRPr/>
            </a:pPr>
            <a:r>
              <a:rPr lang="de-DE" sz="800">
                <a:solidFill>
                  <a:schemeClr val="accent2"/>
                </a:solidFill>
              </a:rPr>
              <a:t>© 2016 SAP SE </a:t>
            </a:r>
            <a:r>
              <a:rPr lang="de-DE" sz="800" err="1">
                <a:solidFill>
                  <a:schemeClr val="accent2"/>
                </a:solidFill>
              </a:rPr>
              <a:t>or</a:t>
            </a:r>
            <a:r>
              <a:rPr lang="de-DE" sz="800">
                <a:solidFill>
                  <a:schemeClr val="accent2"/>
                </a:solidFill>
              </a:rPr>
              <a:t> an SAP </a:t>
            </a:r>
            <a:r>
              <a:rPr lang="de-DE" sz="800" err="1">
                <a:solidFill>
                  <a:schemeClr val="accent2"/>
                </a:solidFill>
              </a:rPr>
              <a:t>affiliate</a:t>
            </a:r>
            <a:r>
              <a:rPr lang="de-DE" sz="800">
                <a:solidFill>
                  <a:schemeClr val="accent2"/>
                </a:solidFill>
              </a:rPr>
              <a:t> </a:t>
            </a:r>
            <a:r>
              <a:rPr lang="de-DE" sz="800" err="1">
                <a:solidFill>
                  <a:schemeClr val="accent2"/>
                </a:solidFill>
              </a:rPr>
              <a:t>company</a:t>
            </a:r>
            <a:r>
              <a:rPr lang="de-DE" sz="800">
                <a:solidFill>
                  <a:schemeClr val="accent2"/>
                </a:solidFill>
              </a:rPr>
              <a:t>. All </a:t>
            </a:r>
            <a:r>
              <a:rPr lang="de-DE" sz="800" err="1">
                <a:solidFill>
                  <a:schemeClr val="accent2"/>
                </a:solidFill>
              </a:rPr>
              <a:t>rights</a:t>
            </a:r>
            <a:r>
              <a:rPr lang="de-DE" sz="800">
                <a:solidFill>
                  <a:schemeClr val="accent2"/>
                </a:solidFill>
              </a:rPr>
              <a:t> </a:t>
            </a:r>
            <a:r>
              <a:rPr lang="de-DE" sz="800" err="1">
                <a:solidFill>
                  <a:schemeClr val="accent2"/>
                </a:solidFill>
              </a:rPr>
              <a:t>reserved</a:t>
            </a:r>
            <a:r>
              <a:rPr lang="de-DE" sz="800">
                <a:solidFill>
                  <a:schemeClr val="accent2"/>
                </a:solidFill>
              </a:rPr>
              <a:t>.</a:t>
            </a:r>
          </a:p>
          <a:p>
            <a:pPr algn="r" fontAlgn="base">
              <a:spcBef>
                <a:spcPct val="50000"/>
              </a:spcBef>
              <a:spcAft>
                <a:spcPct val="0"/>
              </a:spcAft>
              <a:buClr>
                <a:srgbClr val="F0AB00"/>
              </a:buClr>
              <a:buSzPct val="80000"/>
            </a:pPr>
            <a:endParaRPr lang="de-DE" sz="800" kern="0">
              <a:solidFill>
                <a:srgbClr val="999999"/>
              </a:solidFill>
              <a:ea typeface="Arial Unicode MS" pitchFamily="34" charset="-128"/>
              <a:cs typeface="Arial Unicode MS" pitchFamily="34" charset="-128"/>
            </a:endParaRPr>
          </a:p>
        </p:txBody>
      </p:sp>
    </p:spTree>
    <p:extLst>
      <p:ext uri="{BB962C8B-B14F-4D97-AF65-F5344CB8AC3E}">
        <p14:creationId xmlns:p14="http://schemas.microsoft.com/office/powerpoint/2010/main" val="24770586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04">
    <p:bg>
      <p:bgPr>
        <a:solidFill>
          <a:schemeClr val="bg1"/>
        </a:solidFill>
        <a:effectLst/>
      </p:bgPr>
    </p:bg>
    <p:spTree>
      <p:nvGrpSpPr>
        <p:cNvPr id="1" name=""/>
        <p:cNvGrpSpPr/>
        <p:nvPr/>
      </p:nvGrpSpPr>
      <p:grpSpPr>
        <a:xfrm>
          <a:off x="0" y="0"/>
          <a:ext cx="0" cy="0"/>
          <a:chOff x="0" y="0"/>
          <a:chExt cx="0" cy="0"/>
        </a:xfrm>
      </p:grpSpPr>
      <p:pic>
        <p:nvPicPr>
          <p:cNvPr id="11" name="Bild 10" descr="CEC_piece_02.png"/>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481901" y="143621"/>
            <a:ext cx="8345527" cy="5848146"/>
          </a:xfrm>
          <a:prstGeom prst="rect">
            <a:avLst/>
          </a:prstGeom>
        </p:spPr>
      </p:pic>
      <p:sp>
        <p:nvSpPr>
          <p:cNvPr id="9" name="Title 1"/>
          <p:cNvSpPr>
            <a:spLocks noGrp="1"/>
          </p:cNvSpPr>
          <p:nvPr>
            <p:ph type="ctrTitle" hasCustomPrompt="1"/>
          </p:nvPr>
        </p:nvSpPr>
        <p:spPr bwMode="gray">
          <a:xfrm>
            <a:off x="259162" y="2747795"/>
            <a:ext cx="6413482" cy="1008000"/>
          </a:xfrm>
        </p:spPr>
        <p:txBody>
          <a:bodyPr anchor="b" anchorCtr="0">
            <a:noAutofit/>
          </a:bodyPr>
          <a:lstStyle>
            <a:lvl1pPr>
              <a:defRPr sz="4200">
                <a:solidFill>
                  <a:schemeClr val="tx1"/>
                </a:solidFill>
                <a:latin typeface="+mj-lt"/>
              </a:defRPr>
            </a:lvl1pPr>
          </a:lstStyle>
          <a:p>
            <a:r>
              <a:rPr lang="en-US" sz="4000"/>
              <a:t>Presentation Title breaks to Two Lines</a:t>
            </a:r>
            <a:endParaRPr lang="de-DE"/>
          </a:p>
        </p:txBody>
      </p:sp>
      <p:sp>
        <p:nvSpPr>
          <p:cNvPr id="13" name="Subtitle 2"/>
          <p:cNvSpPr>
            <a:spLocks noGrp="1"/>
          </p:cNvSpPr>
          <p:nvPr>
            <p:ph type="subTitle" idx="1" hasCustomPrompt="1"/>
          </p:nvPr>
        </p:nvSpPr>
        <p:spPr bwMode="gray">
          <a:xfrm>
            <a:off x="259162" y="3954730"/>
            <a:ext cx="6413482" cy="576000"/>
          </a:xfrm>
        </p:spPr>
        <p:txBody>
          <a:bodyPr anchor="t" anchorCtr="0">
            <a:noAutofit/>
          </a:bodyPr>
          <a:lstStyle>
            <a:lvl1pPr marL="0" marR="0" indent="0" algn="l" defTabSz="1219170" rtl="0" eaLnBrk="1" fontAlgn="auto" latinLnBrk="0" hangingPunct="1">
              <a:lnSpc>
                <a:spcPct val="100000"/>
              </a:lnSpc>
              <a:spcBef>
                <a:spcPts val="0"/>
              </a:spcBef>
              <a:spcAft>
                <a:spcPts val="0"/>
              </a:spcAft>
              <a:buClr>
                <a:schemeClr val="accent1"/>
              </a:buClr>
              <a:buSzPct val="80000"/>
              <a:buFontTx/>
              <a:buNone/>
              <a:tabLst/>
              <a:defRPr sz="2133" b="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Speaker’s Name/Department (delete if not needed)</a:t>
            </a:r>
            <a:br>
              <a:rPr lang="en-US"/>
            </a:br>
            <a:r>
              <a:rPr lang="en-US"/>
              <a:t>Month 00, 2010</a:t>
            </a:r>
          </a:p>
        </p:txBody>
      </p:sp>
      <p:pic>
        <p:nvPicPr>
          <p:cNvPr id="16" name="Bild 15" descr="SAP_Hybris_white_transparent.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9951" y="287247"/>
            <a:ext cx="1814782" cy="393820"/>
          </a:xfrm>
          <a:prstGeom prst="rect">
            <a:avLst/>
          </a:prstGeom>
        </p:spPr>
      </p:pic>
      <p:pic>
        <p:nvPicPr>
          <p:cNvPr id="14" name="image9.png"/>
          <p:cNvPicPr/>
          <p:nvPr userDrawn="1"/>
        </p:nvPicPr>
        <p:blipFill>
          <a:blip r:embed="rId5">
            <a:extLst/>
          </a:blip>
          <a:stretch>
            <a:fillRect/>
          </a:stretch>
        </p:blipFill>
        <p:spPr>
          <a:xfrm>
            <a:off x="259162" y="6299162"/>
            <a:ext cx="632613" cy="313097"/>
          </a:xfrm>
          <a:prstGeom prst="rect">
            <a:avLst/>
          </a:prstGeom>
          <a:ln w="12700">
            <a:miter lim="400000"/>
          </a:ln>
        </p:spPr>
      </p:pic>
      <p:cxnSp>
        <p:nvCxnSpPr>
          <p:cNvPr id="15" name="Straight Connector 7"/>
          <p:cNvCxnSpPr/>
          <p:nvPr userDrawn="1"/>
        </p:nvCxnSpPr>
        <p:spPr>
          <a:xfrm>
            <a:off x="9021141" y="6300176"/>
            <a:ext cx="2911676"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feld 16"/>
          <p:cNvSpPr txBox="1"/>
          <p:nvPr userDrawn="1"/>
        </p:nvSpPr>
        <p:spPr>
          <a:xfrm>
            <a:off x="8007869" y="6364769"/>
            <a:ext cx="3924536" cy="307777"/>
          </a:xfrm>
          <a:prstGeom prst="rect">
            <a:avLst/>
          </a:prstGeom>
          <a:noFill/>
        </p:spPr>
        <p:txBody>
          <a:bodyPr wrap="square" lIns="0" tIns="0" rIns="0" bIns="0" rtlCol="0">
            <a:spAutoFit/>
          </a:bodyPr>
          <a:lstStyle/>
          <a:p>
            <a:pPr marL="0" marR="0" indent="0" algn="r" defTabSz="914400" rtl="0" eaLnBrk="1" fontAlgn="base" latinLnBrk="0" hangingPunct="1">
              <a:lnSpc>
                <a:spcPct val="100000"/>
              </a:lnSpc>
              <a:spcBef>
                <a:spcPct val="50000"/>
              </a:spcBef>
              <a:spcAft>
                <a:spcPct val="0"/>
              </a:spcAft>
              <a:buClr>
                <a:srgbClr val="F0AB00"/>
              </a:buClr>
              <a:buSzPct val="80000"/>
              <a:buFontTx/>
              <a:buNone/>
              <a:tabLst/>
              <a:defRPr/>
            </a:pPr>
            <a:r>
              <a:rPr lang="de-DE" sz="800">
                <a:solidFill>
                  <a:schemeClr val="accent2"/>
                </a:solidFill>
              </a:rPr>
              <a:t>© 2016 SAP SE </a:t>
            </a:r>
            <a:r>
              <a:rPr lang="de-DE" sz="800" err="1">
                <a:solidFill>
                  <a:schemeClr val="accent2"/>
                </a:solidFill>
              </a:rPr>
              <a:t>or</a:t>
            </a:r>
            <a:r>
              <a:rPr lang="de-DE" sz="800">
                <a:solidFill>
                  <a:schemeClr val="accent2"/>
                </a:solidFill>
              </a:rPr>
              <a:t> an SAP </a:t>
            </a:r>
            <a:r>
              <a:rPr lang="de-DE" sz="800" err="1">
                <a:solidFill>
                  <a:schemeClr val="accent2"/>
                </a:solidFill>
              </a:rPr>
              <a:t>affiliate</a:t>
            </a:r>
            <a:r>
              <a:rPr lang="de-DE" sz="800">
                <a:solidFill>
                  <a:schemeClr val="accent2"/>
                </a:solidFill>
              </a:rPr>
              <a:t> </a:t>
            </a:r>
            <a:r>
              <a:rPr lang="de-DE" sz="800" err="1">
                <a:solidFill>
                  <a:schemeClr val="accent2"/>
                </a:solidFill>
              </a:rPr>
              <a:t>company</a:t>
            </a:r>
            <a:r>
              <a:rPr lang="de-DE" sz="800">
                <a:solidFill>
                  <a:schemeClr val="accent2"/>
                </a:solidFill>
              </a:rPr>
              <a:t>. All </a:t>
            </a:r>
            <a:r>
              <a:rPr lang="de-DE" sz="800" err="1">
                <a:solidFill>
                  <a:schemeClr val="accent2"/>
                </a:solidFill>
              </a:rPr>
              <a:t>rights</a:t>
            </a:r>
            <a:r>
              <a:rPr lang="de-DE" sz="800">
                <a:solidFill>
                  <a:schemeClr val="accent2"/>
                </a:solidFill>
              </a:rPr>
              <a:t> </a:t>
            </a:r>
            <a:r>
              <a:rPr lang="de-DE" sz="800" err="1">
                <a:solidFill>
                  <a:schemeClr val="accent2"/>
                </a:solidFill>
              </a:rPr>
              <a:t>reserved</a:t>
            </a:r>
            <a:r>
              <a:rPr lang="de-DE" sz="800">
                <a:solidFill>
                  <a:schemeClr val="accent2"/>
                </a:solidFill>
              </a:rPr>
              <a:t>.</a:t>
            </a:r>
          </a:p>
          <a:p>
            <a:pPr algn="r" fontAlgn="base">
              <a:spcBef>
                <a:spcPct val="50000"/>
              </a:spcBef>
              <a:spcAft>
                <a:spcPct val="0"/>
              </a:spcAft>
              <a:buClr>
                <a:srgbClr val="F0AB00"/>
              </a:buClr>
              <a:buSzPct val="80000"/>
            </a:pPr>
            <a:endParaRPr lang="de-DE" sz="800" kern="0">
              <a:solidFill>
                <a:srgbClr val="999999"/>
              </a:solidFill>
              <a:ea typeface="Arial Unicode MS" pitchFamily="34" charset="-128"/>
              <a:cs typeface="Arial Unicode MS" pitchFamily="34" charset="-128"/>
            </a:endParaRPr>
          </a:p>
        </p:txBody>
      </p:sp>
    </p:spTree>
    <p:extLst>
      <p:ext uri="{BB962C8B-B14F-4D97-AF65-F5344CB8AC3E}">
        <p14:creationId xmlns:p14="http://schemas.microsoft.com/office/powerpoint/2010/main" val="3395540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Standar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4248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Standard">
    <p:bg>
      <p:bgPr>
        <a:solidFill>
          <a:schemeClr val="bg1"/>
        </a:solidFill>
        <a:effectLst/>
      </p:bgPr>
    </p:bg>
    <p:spTree>
      <p:nvGrpSpPr>
        <p:cNvPr id="1" name=""/>
        <p:cNvGrpSpPr/>
        <p:nvPr/>
      </p:nvGrpSpPr>
      <p:grpSpPr>
        <a:xfrm>
          <a:off x="0" y="0"/>
          <a:ext cx="0" cy="0"/>
          <a:chOff x="0" y="0"/>
          <a:chExt cx="0" cy="0"/>
        </a:xfrm>
      </p:grpSpPr>
      <p:sp>
        <p:nvSpPr>
          <p:cNvPr id="6" name="Title Placeholder 1"/>
          <p:cNvSpPr>
            <a:spLocks noGrp="1"/>
          </p:cNvSpPr>
          <p:nvPr>
            <p:ph type="title"/>
          </p:nvPr>
        </p:nvSpPr>
        <p:spPr bwMode="gray">
          <a:xfrm>
            <a:off x="259163" y="284721"/>
            <a:ext cx="11166607" cy="756000"/>
          </a:xfrm>
          <a:prstGeom prst="rect">
            <a:avLst/>
          </a:prstGeom>
        </p:spPr>
        <p:txBody>
          <a:bodyPr vert="horz" lIns="0" tIns="0" rIns="0" bIns="0" rtlCol="0" anchor="t" anchorCtr="0">
            <a:noAutofit/>
          </a:bodyPr>
          <a:lstStyle/>
          <a:p>
            <a:r>
              <a:rPr lang="en-US" noProof="0"/>
              <a:t>Insert page title</a:t>
            </a:r>
          </a:p>
        </p:txBody>
      </p:sp>
      <p:sp>
        <p:nvSpPr>
          <p:cNvPr id="7" name="Text Placeholder 2"/>
          <p:cNvSpPr>
            <a:spLocks noGrp="1"/>
          </p:cNvSpPr>
          <p:nvPr>
            <p:ph idx="1"/>
          </p:nvPr>
        </p:nvSpPr>
        <p:spPr bwMode="gray">
          <a:xfrm>
            <a:off x="259163" y="1210299"/>
            <a:ext cx="11650557" cy="4836291"/>
          </a:xfrm>
          <a:prstGeom prst="rect">
            <a:avLst/>
          </a:prstGeom>
        </p:spPr>
        <p:txBody>
          <a:bodyPr vert="horz" lIns="0" tIns="0" rIns="0" bIns="0" rtlCol="0">
            <a:no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13099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pic>
        <p:nvPicPr>
          <p:cNvPr id="10"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9" name="SAP Hybris Logo"/>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invGray">
          <a:xfrm>
            <a:off x="288000" y="1880235"/>
            <a:ext cx="1100105" cy="216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pl-PL"/>
              <a:t>Kliknij ikonę, aby dodać obraz</a:t>
            </a:r>
            <a:endParaRPr lang="de-DE" dirty="0"/>
          </a:p>
        </p:txBody>
      </p:sp>
    </p:spTree>
    <p:extLst>
      <p:ext uri="{BB962C8B-B14F-4D97-AF65-F5344CB8AC3E}">
        <p14:creationId xmlns:p14="http://schemas.microsoft.com/office/powerpoint/2010/main" val="3048046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2"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Standard">
    <p:bg>
      <p:bgPr>
        <a:solidFill>
          <a:schemeClr val="bg1"/>
        </a:solidFill>
        <a:effectLst/>
      </p:bgPr>
    </p:bg>
    <p:spTree>
      <p:nvGrpSpPr>
        <p:cNvPr id="1" name=""/>
        <p:cNvGrpSpPr/>
        <p:nvPr/>
      </p:nvGrpSpPr>
      <p:grpSpPr>
        <a:xfrm>
          <a:off x="0" y="0"/>
          <a:ext cx="0" cy="0"/>
          <a:chOff x="0" y="0"/>
          <a:chExt cx="0" cy="0"/>
        </a:xfrm>
      </p:grpSpPr>
      <p:sp>
        <p:nvSpPr>
          <p:cNvPr id="6" name="Title Placeholder 1"/>
          <p:cNvSpPr>
            <a:spLocks noGrp="1"/>
          </p:cNvSpPr>
          <p:nvPr>
            <p:ph type="title"/>
          </p:nvPr>
        </p:nvSpPr>
        <p:spPr bwMode="gray">
          <a:xfrm>
            <a:off x="259163" y="284721"/>
            <a:ext cx="11166607" cy="756000"/>
          </a:xfrm>
          <a:prstGeom prst="rect">
            <a:avLst/>
          </a:prstGeom>
        </p:spPr>
        <p:txBody>
          <a:bodyPr vert="horz" lIns="0" tIns="0" rIns="0" bIns="0" rtlCol="0" anchor="t" anchorCtr="0">
            <a:noAutofit/>
          </a:bodyPr>
          <a:lstStyle/>
          <a:p>
            <a:r>
              <a:rPr lang="en-US" noProof="0"/>
              <a:t>Insert page title</a:t>
            </a:r>
          </a:p>
        </p:txBody>
      </p:sp>
    </p:spTree>
    <p:extLst>
      <p:ext uri="{BB962C8B-B14F-4D97-AF65-F5344CB8AC3E}">
        <p14:creationId xmlns:p14="http://schemas.microsoft.com/office/powerpoint/2010/main" val="2916251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Standard">
    <p:bg>
      <p:bgPr>
        <a:solidFill>
          <a:schemeClr val="bg1"/>
        </a:solidFill>
        <a:effectLst/>
      </p:bgPr>
    </p:bg>
    <p:spTree>
      <p:nvGrpSpPr>
        <p:cNvPr id="1" name=""/>
        <p:cNvGrpSpPr/>
        <p:nvPr/>
      </p:nvGrpSpPr>
      <p:grpSpPr>
        <a:xfrm>
          <a:off x="0" y="0"/>
          <a:ext cx="0" cy="0"/>
          <a:chOff x="0" y="0"/>
          <a:chExt cx="0" cy="0"/>
        </a:xfrm>
      </p:grpSpPr>
      <p:sp>
        <p:nvSpPr>
          <p:cNvPr id="6" name="Title Placeholder 1"/>
          <p:cNvSpPr>
            <a:spLocks noGrp="1"/>
          </p:cNvSpPr>
          <p:nvPr>
            <p:ph type="title"/>
          </p:nvPr>
        </p:nvSpPr>
        <p:spPr bwMode="gray">
          <a:xfrm>
            <a:off x="259163" y="284721"/>
            <a:ext cx="11166607" cy="756000"/>
          </a:xfrm>
          <a:prstGeom prst="rect">
            <a:avLst/>
          </a:prstGeom>
        </p:spPr>
        <p:txBody>
          <a:bodyPr vert="horz" lIns="0" tIns="0" rIns="0" bIns="0" rtlCol="0" anchor="t" anchorCtr="0">
            <a:noAutofit/>
          </a:bodyPr>
          <a:lstStyle/>
          <a:p>
            <a:r>
              <a:rPr lang="en-US" noProof="0"/>
              <a:t>Insert page title</a:t>
            </a:r>
          </a:p>
        </p:txBody>
      </p:sp>
      <p:sp>
        <p:nvSpPr>
          <p:cNvPr id="7" name="Text Placeholder 2"/>
          <p:cNvSpPr>
            <a:spLocks noGrp="1"/>
          </p:cNvSpPr>
          <p:nvPr>
            <p:ph idx="1"/>
          </p:nvPr>
        </p:nvSpPr>
        <p:spPr bwMode="gray">
          <a:xfrm>
            <a:off x="259163" y="1210299"/>
            <a:ext cx="11650557" cy="4836291"/>
          </a:xfrm>
          <a:prstGeom prst="rect">
            <a:avLst/>
          </a:prstGeom>
        </p:spPr>
        <p:txBody>
          <a:bodyPr vert="horz" lIns="0" tIns="0" rIns="0" bIns="0" rtlCol="0">
            <a:no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40567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tandard_no_Footer">
    <p:bg>
      <p:bgPr>
        <a:solidFill>
          <a:schemeClr val="bg1"/>
        </a:solidFill>
        <a:effectLst/>
      </p:bgPr>
    </p:bg>
    <p:spTree>
      <p:nvGrpSpPr>
        <p:cNvPr id="1" name=""/>
        <p:cNvGrpSpPr/>
        <p:nvPr/>
      </p:nvGrpSpPr>
      <p:grpSpPr>
        <a:xfrm>
          <a:off x="0" y="0"/>
          <a:ext cx="0" cy="0"/>
          <a:chOff x="0" y="0"/>
          <a:chExt cx="0" cy="0"/>
        </a:xfrm>
      </p:grpSpPr>
      <p:sp>
        <p:nvSpPr>
          <p:cNvPr id="6" name="Title Placeholder 1"/>
          <p:cNvSpPr>
            <a:spLocks noGrp="1"/>
          </p:cNvSpPr>
          <p:nvPr>
            <p:ph type="title"/>
          </p:nvPr>
        </p:nvSpPr>
        <p:spPr bwMode="gray">
          <a:xfrm>
            <a:off x="259163" y="284721"/>
            <a:ext cx="11166607" cy="756000"/>
          </a:xfrm>
          <a:prstGeom prst="rect">
            <a:avLst/>
          </a:prstGeom>
        </p:spPr>
        <p:txBody>
          <a:bodyPr vert="horz" lIns="0" tIns="0" rIns="0" bIns="0" rtlCol="0" anchor="t" anchorCtr="0">
            <a:noAutofit/>
          </a:bodyPr>
          <a:lstStyle/>
          <a:p>
            <a:r>
              <a:rPr lang="en-US" noProof="0"/>
              <a:t>Insert page title</a:t>
            </a:r>
          </a:p>
        </p:txBody>
      </p:sp>
      <p:sp>
        <p:nvSpPr>
          <p:cNvPr id="20" name="Inhaltsplatzhalter 19"/>
          <p:cNvSpPr>
            <a:spLocks noGrp="1"/>
          </p:cNvSpPr>
          <p:nvPr>
            <p:ph sz="quarter" idx="12"/>
          </p:nvPr>
        </p:nvSpPr>
        <p:spPr>
          <a:xfrm>
            <a:off x="242691" y="2176937"/>
            <a:ext cx="3644037" cy="2539947"/>
          </a:xfrm>
        </p:spPr>
        <p:txBody>
          <a:bodyPr/>
          <a:lstStyle>
            <a:lvl1pPr>
              <a:spcBef>
                <a:spcPts val="0"/>
              </a:spcBef>
              <a:spcAft>
                <a:spcPts val="1000"/>
              </a:spcAft>
              <a:defRPr/>
            </a:lvl1pPr>
            <a:lvl2pPr>
              <a:spcBef>
                <a:spcPts val="0"/>
              </a:spcBef>
              <a:spcAft>
                <a:spcPts val="1000"/>
              </a:spcAft>
              <a:defRPr sz="1800"/>
            </a:lvl2pPr>
            <a:lvl3pPr>
              <a:defRPr sz="1800"/>
            </a:lvl3pPr>
            <a:lvl4pPr>
              <a:defRPr sz="1800"/>
            </a:lvl4pPr>
            <a:lvl5pPr>
              <a:defRPr sz="1800"/>
            </a:lvl5pPr>
          </a:lstStyle>
          <a:p>
            <a:pPr lvl="0"/>
            <a:r>
              <a:rPr lang="de-DE"/>
              <a:t>Mastertextformat bearbeiten</a:t>
            </a:r>
          </a:p>
          <a:p>
            <a:pPr lvl="1"/>
            <a:r>
              <a:rPr lang="de-DE"/>
              <a:t>Zweite Ebene</a:t>
            </a:r>
          </a:p>
        </p:txBody>
      </p:sp>
      <p:sp>
        <p:nvSpPr>
          <p:cNvPr id="21" name="Inhaltsplatzhalter 19"/>
          <p:cNvSpPr>
            <a:spLocks noGrp="1"/>
          </p:cNvSpPr>
          <p:nvPr>
            <p:ph sz="quarter" idx="13"/>
          </p:nvPr>
        </p:nvSpPr>
        <p:spPr>
          <a:xfrm>
            <a:off x="4242844" y="2176937"/>
            <a:ext cx="3644037" cy="2539947"/>
          </a:xfrm>
        </p:spPr>
        <p:txBody>
          <a:bodyPr/>
          <a:lstStyle>
            <a:lvl1pPr>
              <a:spcBef>
                <a:spcPts val="0"/>
              </a:spcBef>
              <a:spcAft>
                <a:spcPts val="1000"/>
              </a:spcAft>
              <a:defRPr/>
            </a:lvl1pPr>
            <a:lvl2pPr>
              <a:spcBef>
                <a:spcPts val="0"/>
              </a:spcBef>
              <a:spcAft>
                <a:spcPts val="1000"/>
              </a:spcAft>
              <a:defRPr sz="1800"/>
            </a:lvl2pPr>
            <a:lvl3pPr>
              <a:defRPr sz="1800"/>
            </a:lvl3pPr>
            <a:lvl4pPr>
              <a:defRPr sz="1800"/>
            </a:lvl4pPr>
            <a:lvl5pPr>
              <a:defRPr sz="1800"/>
            </a:lvl5pPr>
          </a:lstStyle>
          <a:p>
            <a:pPr lvl="0"/>
            <a:r>
              <a:rPr lang="de-DE"/>
              <a:t>Mastertextformat bearbeiten</a:t>
            </a:r>
          </a:p>
          <a:p>
            <a:pPr lvl="1"/>
            <a:r>
              <a:rPr lang="de-DE"/>
              <a:t>Zweite Ebene</a:t>
            </a:r>
          </a:p>
        </p:txBody>
      </p:sp>
      <p:sp>
        <p:nvSpPr>
          <p:cNvPr id="22" name="Inhaltsplatzhalter 19"/>
          <p:cNvSpPr>
            <a:spLocks noGrp="1"/>
          </p:cNvSpPr>
          <p:nvPr>
            <p:ph sz="quarter" idx="14"/>
          </p:nvPr>
        </p:nvSpPr>
        <p:spPr>
          <a:xfrm>
            <a:off x="8242998" y="2176937"/>
            <a:ext cx="3644037" cy="2539947"/>
          </a:xfrm>
        </p:spPr>
        <p:txBody>
          <a:bodyPr/>
          <a:lstStyle>
            <a:lvl1pPr>
              <a:spcBef>
                <a:spcPts val="0"/>
              </a:spcBef>
              <a:spcAft>
                <a:spcPts val="1000"/>
              </a:spcAft>
              <a:defRPr/>
            </a:lvl1pPr>
            <a:lvl2pPr>
              <a:spcBef>
                <a:spcPts val="0"/>
              </a:spcBef>
              <a:spcAft>
                <a:spcPts val="1000"/>
              </a:spcAft>
              <a:defRPr sz="1800"/>
            </a:lvl2pPr>
            <a:lvl3pPr>
              <a:defRPr sz="1800"/>
            </a:lvl3pPr>
            <a:lvl4pPr>
              <a:defRPr sz="1800"/>
            </a:lvl4pPr>
            <a:lvl5pPr>
              <a:defRPr sz="1800"/>
            </a:lvl5pPr>
          </a:lstStyle>
          <a:p>
            <a:pPr lvl="0"/>
            <a:r>
              <a:rPr lang="de-DE"/>
              <a:t>Mastertextformat bearbeiten</a:t>
            </a:r>
          </a:p>
          <a:p>
            <a:pPr lvl="1"/>
            <a:r>
              <a:rPr lang="de-DE"/>
              <a:t>Zweite Ebene</a:t>
            </a:r>
          </a:p>
        </p:txBody>
      </p:sp>
    </p:spTree>
    <p:extLst>
      <p:ext uri="{BB962C8B-B14F-4D97-AF65-F5344CB8AC3E}">
        <p14:creationId xmlns:p14="http://schemas.microsoft.com/office/powerpoint/2010/main" val="3454778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Standard_no_Footer">
    <p:bg>
      <p:bgPr>
        <a:solidFill>
          <a:schemeClr val="bg1"/>
        </a:solidFill>
        <a:effectLst/>
      </p:bgPr>
    </p:bg>
    <p:spTree>
      <p:nvGrpSpPr>
        <p:cNvPr id="1" name=""/>
        <p:cNvGrpSpPr/>
        <p:nvPr/>
      </p:nvGrpSpPr>
      <p:grpSpPr>
        <a:xfrm>
          <a:off x="0" y="0"/>
          <a:ext cx="0" cy="0"/>
          <a:chOff x="0" y="0"/>
          <a:chExt cx="0" cy="0"/>
        </a:xfrm>
      </p:grpSpPr>
      <p:sp>
        <p:nvSpPr>
          <p:cNvPr id="6" name="Title Placeholder 1"/>
          <p:cNvSpPr>
            <a:spLocks noGrp="1"/>
          </p:cNvSpPr>
          <p:nvPr>
            <p:ph type="title"/>
          </p:nvPr>
        </p:nvSpPr>
        <p:spPr bwMode="gray">
          <a:xfrm>
            <a:off x="259163" y="284721"/>
            <a:ext cx="11166607" cy="756000"/>
          </a:xfrm>
          <a:prstGeom prst="rect">
            <a:avLst/>
          </a:prstGeom>
        </p:spPr>
        <p:txBody>
          <a:bodyPr vert="horz" lIns="0" tIns="0" rIns="0" bIns="0" rtlCol="0" anchor="t" anchorCtr="0">
            <a:noAutofit/>
          </a:bodyPr>
          <a:lstStyle/>
          <a:p>
            <a:r>
              <a:rPr lang="en-US" noProof="0"/>
              <a:t>Insert page title</a:t>
            </a:r>
          </a:p>
        </p:txBody>
      </p:sp>
      <p:sp>
        <p:nvSpPr>
          <p:cNvPr id="25" name="Inhaltsplatzhalter 19"/>
          <p:cNvSpPr>
            <a:spLocks noGrp="1"/>
          </p:cNvSpPr>
          <p:nvPr>
            <p:ph sz="quarter" idx="12"/>
          </p:nvPr>
        </p:nvSpPr>
        <p:spPr>
          <a:xfrm>
            <a:off x="242691" y="2176937"/>
            <a:ext cx="2570271" cy="2539947"/>
          </a:xfrm>
        </p:spPr>
        <p:txBody>
          <a:bodyPr/>
          <a:lstStyle>
            <a:lvl1pPr>
              <a:spcBef>
                <a:spcPts val="0"/>
              </a:spcBef>
              <a:spcAft>
                <a:spcPts val="1000"/>
              </a:spcAft>
              <a:defRPr/>
            </a:lvl1pPr>
            <a:lvl2pPr>
              <a:spcBef>
                <a:spcPts val="0"/>
              </a:spcBef>
              <a:spcAft>
                <a:spcPts val="1000"/>
              </a:spcAft>
              <a:defRPr sz="1800"/>
            </a:lvl2pPr>
            <a:lvl3pPr>
              <a:defRPr sz="1800"/>
            </a:lvl3pPr>
            <a:lvl4pPr>
              <a:defRPr sz="1800"/>
            </a:lvl4pPr>
            <a:lvl5pPr>
              <a:defRPr sz="1800"/>
            </a:lvl5pPr>
          </a:lstStyle>
          <a:p>
            <a:pPr lvl="0"/>
            <a:r>
              <a:rPr lang="de-DE"/>
              <a:t>Mastertextformat bearbeiten</a:t>
            </a:r>
          </a:p>
          <a:p>
            <a:pPr lvl="1"/>
            <a:r>
              <a:rPr lang="de-DE"/>
              <a:t>Zweite Ebene</a:t>
            </a:r>
          </a:p>
        </p:txBody>
      </p:sp>
      <p:sp>
        <p:nvSpPr>
          <p:cNvPr id="26" name="Inhaltsplatzhalter 19"/>
          <p:cNvSpPr>
            <a:spLocks noGrp="1"/>
          </p:cNvSpPr>
          <p:nvPr>
            <p:ph sz="quarter" idx="13"/>
          </p:nvPr>
        </p:nvSpPr>
        <p:spPr>
          <a:xfrm>
            <a:off x="3259820" y="2176937"/>
            <a:ext cx="2570271" cy="2539947"/>
          </a:xfrm>
        </p:spPr>
        <p:txBody>
          <a:bodyPr/>
          <a:lstStyle>
            <a:lvl1pPr>
              <a:spcBef>
                <a:spcPts val="0"/>
              </a:spcBef>
              <a:spcAft>
                <a:spcPts val="1000"/>
              </a:spcAft>
              <a:defRPr/>
            </a:lvl1pPr>
            <a:lvl2pPr>
              <a:spcBef>
                <a:spcPts val="0"/>
              </a:spcBef>
              <a:spcAft>
                <a:spcPts val="1000"/>
              </a:spcAft>
              <a:defRPr sz="1800"/>
            </a:lvl2pPr>
            <a:lvl3pPr>
              <a:defRPr sz="1800"/>
            </a:lvl3pPr>
            <a:lvl4pPr>
              <a:defRPr sz="1800"/>
            </a:lvl4pPr>
            <a:lvl5pPr>
              <a:defRPr sz="1800"/>
            </a:lvl5pPr>
          </a:lstStyle>
          <a:p>
            <a:pPr lvl="0"/>
            <a:r>
              <a:rPr lang="de-DE"/>
              <a:t>Mastertextformat bearbeiten</a:t>
            </a:r>
          </a:p>
          <a:p>
            <a:pPr lvl="1"/>
            <a:r>
              <a:rPr lang="de-DE"/>
              <a:t>Zweite Ebene</a:t>
            </a:r>
          </a:p>
        </p:txBody>
      </p:sp>
      <p:sp>
        <p:nvSpPr>
          <p:cNvPr id="27" name="Inhaltsplatzhalter 19"/>
          <p:cNvSpPr>
            <a:spLocks noGrp="1"/>
          </p:cNvSpPr>
          <p:nvPr>
            <p:ph sz="quarter" idx="14"/>
          </p:nvPr>
        </p:nvSpPr>
        <p:spPr>
          <a:xfrm>
            <a:off x="6269387" y="2176937"/>
            <a:ext cx="2570271" cy="2539947"/>
          </a:xfrm>
        </p:spPr>
        <p:txBody>
          <a:bodyPr/>
          <a:lstStyle>
            <a:lvl1pPr>
              <a:spcBef>
                <a:spcPts val="0"/>
              </a:spcBef>
              <a:spcAft>
                <a:spcPts val="1000"/>
              </a:spcAft>
              <a:defRPr/>
            </a:lvl1pPr>
            <a:lvl2pPr>
              <a:spcBef>
                <a:spcPts val="0"/>
              </a:spcBef>
              <a:spcAft>
                <a:spcPts val="1000"/>
              </a:spcAft>
              <a:defRPr sz="1800"/>
            </a:lvl2pPr>
            <a:lvl3pPr>
              <a:defRPr sz="1800"/>
            </a:lvl3pPr>
            <a:lvl4pPr>
              <a:defRPr sz="1800"/>
            </a:lvl4pPr>
            <a:lvl5pPr>
              <a:defRPr sz="1800"/>
            </a:lvl5pPr>
          </a:lstStyle>
          <a:p>
            <a:pPr lvl="0"/>
            <a:r>
              <a:rPr lang="de-DE"/>
              <a:t>Mastertextformat bearbeiten</a:t>
            </a:r>
          </a:p>
          <a:p>
            <a:pPr lvl="1"/>
            <a:r>
              <a:rPr lang="de-DE"/>
              <a:t>Zweite Ebene</a:t>
            </a:r>
          </a:p>
        </p:txBody>
      </p:sp>
      <p:sp>
        <p:nvSpPr>
          <p:cNvPr id="28" name="Inhaltsplatzhalter 19"/>
          <p:cNvSpPr>
            <a:spLocks noGrp="1"/>
          </p:cNvSpPr>
          <p:nvPr>
            <p:ph sz="quarter" idx="15"/>
          </p:nvPr>
        </p:nvSpPr>
        <p:spPr>
          <a:xfrm>
            <a:off x="9286516" y="2176937"/>
            <a:ext cx="2570271" cy="2539947"/>
          </a:xfrm>
        </p:spPr>
        <p:txBody>
          <a:bodyPr/>
          <a:lstStyle>
            <a:lvl1pPr>
              <a:spcBef>
                <a:spcPts val="0"/>
              </a:spcBef>
              <a:spcAft>
                <a:spcPts val="1000"/>
              </a:spcAft>
              <a:defRPr/>
            </a:lvl1pPr>
            <a:lvl2pPr>
              <a:spcBef>
                <a:spcPts val="0"/>
              </a:spcBef>
              <a:spcAft>
                <a:spcPts val="1000"/>
              </a:spcAft>
              <a:defRPr sz="1800"/>
            </a:lvl2pPr>
            <a:lvl3pPr>
              <a:defRPr sz="1800"/>
            </a:lvl3pPr>
            <a:lvl4pPr>
              <a:defRPr sz="1800"/>
            </a:lvl4pPr>
            <a:lvl5pPr>
              <a:defRPr sz="1800"/>
            </a:lvl5pPr>
          </a:lstStyle>
          <a:p>
            <a:pPr lvl="0"/>
            <a:r>
              <a:rPr lang="de-DE"/>
              <a:t>Mastertextformat bearbeiten</a:t>
            </a:r>
          </a:p>
          <a:p>
            <a:pPr lvl="1"/>
            <a:r>
              <a:rPr lang="de-DE"/>
              <a:t>Zweite Ebene</a:t>
            </a:r>
          </a:p>
        </p:txBody>
      </p:sp>
    </p:spTree>
    <p:extLst>
      <p:ext uri="{BB962C8B-B14F-4D97-AF65-F5344CB8AC3E}">
        <p14:creationId xmlns:p14="http://schemas.microsoft.com/office/powerpoint/2010/main" val="2979283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Standard">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59162" y="362838"/>
            <a:ext cx="11330950" cy="5690436"/>
          </a:xfrm>
        </p:spPr>
        <p:txBody>
          <a:bodyPr anchor="ctr" anchorCtr="0"/>
          <a:lstStyle>
            <a:lvl1pPr>
              <a:defRPr sz="6000"/>
            </a:lvl1pPr>
          </a:lstStyle>
          <a:p>
            <a:r>
              <a:rPr lang="en-US" noProof="0"/>
              <a:t>Big quote or </a:t>
            </a:r>
            <a:br>
              <a:rPr lang="en-US" noProof="0"/>
            </a:br>
            <a:r>
              <a:rPr lang="en-US" noProof="0"/>
              <a:t>section headline</a:t>
            </a:r>
            <a:endParaRPr lang="en-US"/>
          </a:p>
        </p:txBody>
      </p:sp>
    </p:spTree>
    <p:extLst>
      <p:ext uri="{BB962C8B-B14F-4D97-AF65-F5344CB8AC3E}">
        <p14:creationId xmlns:p14="http://schemas.microsoft.com/office/powerpoint/2010/main" val="674487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anks 01">
    <p:bg>
      <p:bgPr>
        <a:solidFill>
          <a:schemeClr val="bg1"/>
        </a:solidFill>
        <a:effectLst/>
      </p:bgPr>
    </p:bg>
    <p:spTree>
      <p:nvGrpSpPr>
        <p:cNvPr id="1" name=""/>
        <p:cNvGrpSpPr/>
        <p:nvPr/>
      </p:nvGrpSpPr>
      <p:grpSpPr>
        <a:xfrm>
          <a:off x="0" y="0"/>
          <a:ext cx="0" cy="0"/>
          <a:chOff x="0" y="0"/>
          <a:chExt cx="0" cy="0"/>
        </a:xfrm>
      </p:grpSpPr>
      <p:pic>
        <p:nvPicPr>
          <p:cNvPr id="19" name="Bild 18" descr="hg-verlauf.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5175" cy="6858000"/>
          </a:xfrm>
          <a:prstGeom prst="rect">
            <a:avLst/>
          </a:prstGeom>
        </p:spPr>
      </p:pic>
      <p:sp>
        <p:nvSpPr>
          <p:cNvPr id="16" name="Title Placeholder 1"/>
          <p:cNvSpPr>
            <a:spLocks noGrp="1"/>
          </p:cNvSpPr>
          <p:nvPr>
            <p:ph type="title" hasCustomPrompt="1"/>
          </p:nvPr>
        </p:nvSpPr>
        <p:spPr bwMode="gray">
          <a:xfrm>
            <a:off x="259163" y="284721"/>
            <a:ext cx="11166607" cy="756000"/>
          </a:xfrm>
          <a:prstGeom prst="rect">
            <a:avLst/>
          </a:prstGeom>
        </p:spPr>
        <p:txBody>
          <a:bodyPr vert="horz" lIns="0" tIns="0" rIns="0" bIns="0" rtlCol="0" anchor="t" anchorCtr="0">
            <a:noAutofit/>
          </a:bodyPr>
          <a:lstStyle>
            <a:lvl1pPr>
              <a:defRPr sz="2700">
                <a:solidFill>
                  <a:srgbClr val="FFFFFF"/>
                </a:solidFill>
              </a:defRPr>
            </a:lvl1pPr>
          </a:lstStyle>
          <a:p>
            <a:r>
              <a:rPr lang="en-US" noProof="0"/>
              <a:t>© 2016 SAP SE or an SAP affiliate company. All rights reserved.</a:t>
            </a:r>
          </a:p>
        </p:txBody>
      </p:sp>
      <p:sp>
        <p:nvSpPr>
          <p:cNvPr id="17" name="TextBox 4"/>
          <p:cNvSpPr txBox="1"/>
          <p:nvPr userDrawn="1"/>
        </p:nvSpPr>
        <p:spPr bwMode="gray">
          <a:xfrm>
            <a:off x="259162" y="1464216"/>
            <a:ext cx="11439213" cy="4001096"/>
          </a:xfrm>
          <a:prstGeom prst="rect">
            <a:avLst/>
          </a:prstGeom>
          <a:noFill/>
        </p:spPr>
        <p:txBody>
          <a:bodyPr wrap="square" lIns="0" tIns="0" rIns="0" bIns="0" rtlCol="0">
            <a:spAutoFit/>
          </a:bodyPr>
          <a:lstStyle/>
          <a:p>
            <a:pPr>
              <a:lnSpc>
                <a:spcPct val="100000"/>
              </a:lnSpc>
            </a:pPr>
            <a:r>
              <a:rPr lang="de-DE" sz="1300" kern="1200" err="1">
                <a:solidFill>
                  <a:srgbClr val="FFFFFF"/>
                </a:solidFill>
                <a:latin typeface="+mn-lt"/>
                <a:ea typeface="+mn-ea"/>
                <a:cs typeface="+mn-cs"/>
              </a:rPr>
              <a:t>No</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part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of</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this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publication</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may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be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reproduced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transmitted</a:t>
            </a:r>
            <a:r>
              <a:rPr lang="de-DE" sz="1300" kern="1200">
                <a:solidFill>
                  <a:srgbClr val="FFFFFF"/>
                </a:solidFill>
                <a:latin typeface="+mn-lt"/>
                <a:ea typeface="+mn-ea"/>
                <a:cs typeface="+mn-cs"/>
              </a:rPr>
              <a:t> in </a:t>
            </a:r>
            <a:r>
              <a:rPr lang="de-DE" sz="1300" kern="1200" err="1">
                <a:solidFill>
                  <a:srgbClr val="FFFFFF"/>
                </a:solidFill>
                <a:latin typeface="+mn-lt"/>
                <a:ea typeface="+mn-ea"/>
                <a:cs typeface="+mn-cs"/>
              </a:rPr>
              <a:t>any</a:t>
            </a:r>
            <a:r>
              <a:rPr lang="de-DE" sz="1300" kern="1200">
                <a:solidFill>
                  <a:srgbClr val="FFFFFF"/>
                </a:solidFill>
                <a:latin typeface="+mn-lt"/>
                <a:ea typeface="+mn-ea"/>
                <a:cs typeface="+mn-cs"/>
              </a:rPr>
              <a:t> form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for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purpose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without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the</a:t>
            </a:r>
            <a:r>
              <a:rPr lang="de-DE" sz="1300" kern="1200">
                <a:solidFill>
                  <a:srgbClr val="FFFFFF"/>
                </a:solidFill>
                <a:latin typeface="+mn-lt"/>
                <a:ea typeface="+mn-ea"/>
                <a:cs typeface="+mn-cs"/>
              </a:rPr>
              <a:t> express </a:t>
            </a:r>
            <a:r>
              <a:rPr lang="de-DE" sz="1300" kern="1200" err="1">
                <a:solidFill>
                  <a:srgbClr val="FFFFFF"/>
                </a:solidFill>
                <a:latin typeface="+mn-lt"/>
                <a:ea typeface="+mn-ea"/>
                <a:cs typeface="+mn-cs"/>
              </a:rPr>
              <a:t>permission</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of</a:t>
            </a:r>
            <a:r>
              <a:rPr lang="de-DE" sz="1300" kern="1200">
                <a:solidFill>
                  <a:srgbClr val="FFFFFF"/>
                </a:solidFill>
                <a:latin typeface="+mn-lt"/>
                <a:ea typeface="+mn-ea"/>
                <a:cs typeface="+mn-cs"/>
              </a:rPr>
              <a:t> SAP SE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an SAP </a:t>
            </a:r>
            <a:r>
              <a:rPr lang="de-DE" sz="1300" kern="1200" err="1">
                <a:solidFill>
                  <a:srgbClr val="FFFFFF"/>
                </a:solidFill>
                <a:latin typeface="+mn-lt"/>
                <a:ea typeface="+mn-ea"/>
                <a:cs typeface="+mn-cs"/>
              </a:rPr>
              <a:t>affiliate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company</a:t>
            </a:r>
            <a:r>
              <a:rPr lang="de-DE" sz="1300" kern="1200">
                <a:solidFill>
                  <a:srgbClr val="FFFFFF"/>
                </a:solidFill>
                <a:latin typeface="+mn-lt"/>
                <a:ea typeface="+mn-ea"/>
                <a:cs typeface="+mn-cs"/>
              </a:rPr>
              <a:t>. The </a:t>
            </a:r>
            <a:r>
              <a:rPr lang="de-DE" sz="1300" kern="1200" err="1">
                <a:solidFill>
                  <a:srgbClr val="FFFFFF"/>
                </a:solidFill>
                <a:latin typeface="+mn-lt"/>
                <a:ea typeface="+mn-ea"/>
                <a:cs typeface="+mn-cs"/>
              </a:rPr>
              <a:t>information</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contained</a:t>
            </a:r>
            <a:r>
              <a:rPr lang="de-DE" sz="1300" kern="1200">
                <a:solidFill>
                  <a:srgbClr val="FFFFFF"/>
                </a:solidFill>
                <a:latin typeface="+mn-lt"/>
                <a:ea typeface="+mn-ea"/>
                <a:cs typeface="+mn-cs"/>
              </a:rPr>
              <a:t> herein </a:t>
            </a:r>
            <a:r>
              <a:rPr lang="de-DE" sz="1300" kern="1200" err="1">
                <a:solidFill>
                  <a:srgbClr val="FFFFFF"/>
                </a:solidFill>
                <a:latin typeface="+mn-lt"/>
                <a:ea typeface="+mn-ea"/>
                <a:cs typeface="+mn-cs"/>
              </a:rPr>
              <a:t>may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be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changed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without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prior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notice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Some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software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products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marketed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by</a:t>
            </a:r>
            <a:r>
              <a:rPr lang="de-DE" sz="1300" kern="1200">
                <a:solidFill>
                  <a:srgbClr val="FFFFFF"/>
                </a:solidFill>
                <a:latin typeface="+mn-lt"/>
                <a:ea typeface="+mn-ea"/>
                <a:cs typeface="+mn-cs"/>
              </a:rPr>
              <a:t> SAP SE </a:t>
            </a:r>
            <a:r>
              <a:rPr lang="de-DE" sz="1300" kern="1200" err="1">
                <a:solidFill>
                  <a:srgbClr val="FFFFFF"/>
                </a:solidFill>
                <a:latin typeface="+mn-lt"/>
                <a:ea typeface="+mn-ea"/>
                <a:cs typeface="+mn-cs"/>
              </a:rPr>
              <a:t>and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its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distributors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contain</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proprietary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software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components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of</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other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software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vendors</a:t>
            </a:r>
            <a:r>
              <a:rPr lang="de-DE" sz="1300" kern="1200">
                <a:solidFill>
                  <a:srgbClr val="FFFFFF"/>
                </a:solidFill>
                <a:latin typeface="+mn-lt"/>
                <a:ea typeface="+mn-ea"/>
                <a:cs typeface="+mn-cs"/>
              </a:rPr>
              <a:t>. National </a:t>
            </a:r>
            <a:r>
              <a:rPr lang="de-DE" sz="1300" kern="1200" err="1">
                <a:solidFill>
                  <a:srgbClr val="FFFFFF"/>
                </a:solidFill>
                <a:latin typeface="+mn-lt"/>
                <a:ea typeface="+mn-ea"/>
                <a:cs typeface="+mn-cs"/>
              </a:rPr>
              <a:t>product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specifications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may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vary</a:t>
            </a:r>
            <a:r>
              <a:rPr lang="de-DE" sz="1300" kern="1200">
                <a:solidFill>
                  <a:srgbClr val="FFFFFF"/>
                </a:solidFill>
                <a:latin typeface="+mn-lt"/>
                <a:ea typeface="+mn-ea"/>
                <a:cs typeface="+mn-cs"/>
              </a:rPr>
              <a:t>.</a:t>
            </a:r>
          </a:p>
          <a:p>
            <a:pPr>
              <a:lnSpc>
                <a:spcPct val="100000"/>
              </a:lnSpc>
            </a:pPr>
            <a:endParaRPr lang="de-DE" sz="1300" kern="1200">
              <a:solidFill>
                <a:srgbClr val="FFFFFF"/>
              </a:solidFill>
              <a:latin typeface="+mn-lt"/>
              <a:ea typeface="+mn-ea"/>
              <a:cs typeface="+mn-cs"/>
            </a:endParaRPr>
          </a:p>
          <a:p>
            <a:pPr>
              <a:lnSpc>
                <a:spcPct val="100000"/>
              </a:lnSpc>
            </a:pPr>
            <a:r>
              <a:rPr lang="de-DE" sz="1300" kern="1200">
                <a:solidFill>
                  <a:srgbClr val="FFFFFF"/>
                </a:solidFill>
                <a:latin typeface="+mn-lt"/>
                <a:ea typeface="+mn-ea"/>
                <a:cs typeface="+mn-cs"/>
              </a:rPr>
              <a:t>These </a:t>
            </a:r>
            <a:r>
              <a:rPr lang="de-DE" sz="1300" kern="1200" err="1">
                <a:solidFill>
                  <a:srgbClr val="FFFFFF"/>
                </a:solidFill>
                <a:latin typeface="+mn-lt"/>
                <a:ea typeface="+mn-ea"/>
                <a:cs typeface="+mn-cs"/>
              </a:rPr>
              <a:t>materials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are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provided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by</a:t>
            </a:r>
            <a:r>
              <a:rPr lang="de-DE" sz="1300" kern="1200">
                <a:solidFill>
                  <a:srgbClr val="FFFFFF"/>
                </a:solidFill>
                <a:latin typeface="+mn-lt"/>
                <a:ea typeface="+mn-ea"/>
                <a:cs typeface="+mn-cs"/>
              </a:rPr>
              <a:t> SAP SE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an SAP </a:t>
            </a:r>
            <a:r>
              <a:rPr lang="de-DE" sz="1300" kern="1200" err="1">
                <a:solidFill>
                  <a:srgbClr val="FFFFFF"/>
                </a:solidFill>
                <a:latin typeface="+mn-lt"/>
                <a:ea typeface="+mn-ea"/>
                <a:cs typeface="+mn-cs"/>
              </a:rPr>
              <a:t>affiliate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company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for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informational</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purposes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only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without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representation</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warranty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of</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kind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and</a:t>
            </a:r>
            <a:r>
              <a:rPr lang="de-DE" sz="1300" kern="1200">
                <a:solidFill>
                  <a:srgbClr val="FFFFFF"/>
                </a:solidFill>
                <a:latin typeface="+mn-lt"/>
                <a:ea typeface="+mn-ea"/>
                <a:cs typeface="+mn-cs"/>
              </a:rPr>
              <a:t> SAP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its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affiliated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companies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shall</a:t>
            </a:r>
            <a:r>
              <a:rPr lang="de-DE" sz="1300" kern="1200">
                <a:solidFill>
                  <a:srgbClr val="FFFFFF"/>
                </a:solidFill>
                <a:latin typeface="+mn-lt"/>
                <a:ea typeface="+mn-ea"/>
                <a:cs typeface="+mn-cs"/>
              </a:rPr>
              <a:t> not </a:t>
            </a:r>
            <a:r>
              <a:rPr lang="de-DE" sz="1300" kern="1200" err="1">
                <a:solidFill>
                  <a:srgbClr val="FFFFFF"/>
                </a:solidFill>
                <a:latin typeface="+mn-lt"/>
                <a:ea typeface="+mn-ea"/>
                <a:cs typeface="+mn-cs"/>
              </a:rPr>
              <a:t>be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liable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for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errors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omissions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with</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respect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to</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the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materials</a:t>
            </a:r>
            <a:r>
              <a:rPr lang="de-DE" sz="1300" kern="1200">
                <a:solidFill>
                  <a:srgbClr val="FFFFFF"/>
                </a:solidFill>
                <a:latin typeface="+mn-lt"/>
                <a:ea typeface="+mn-ea"/>
                <a:cs typeface="+mn-cs"/>
              </a:rPr>
              <a:t>. The </a:t>
            </a:r>
            <a:r>
              <a:rPr lang="de-DE" sz="1300" kern="1200" err="1">
                <a:solidFill>
                  <a:srgbClr val="FFFFFF"/>
                </a:solidFill>
                <a:latin typeface="+mn-lt"/>
                <a:ea typeface="+mn-ea"/>
                <a:cs typeface="+mn-cs"/>
              </a:rPr>
              <a:t>only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warranties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for</a:t>
            </a:r>
            <a:r>
              <a:rPr lang="de-DE" sz="1300" kern="1200">
                <a:solidFill>
                  <a:srgbClr val="FFFFFF"/>
                </a:solidFill>
                <a:latin typeface="+mn-lt"/>
                <a:ea typeface="+mn-ea"/>
                <a:cs typeface="+mn-cs"/>
              </a:rPr>
              <a:t> SAP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SAP </a:t>
            </a:r>
            <a:r>
              <a:rPr lang="de-DE" sz="1300" kern="1200" err="1">
                <a:solidFill>
                  <a:srgbClr val="FFFFFF"/>
                </a:solidFill>
                <a:latin typeface="+mn-lt"/>
                <a:ea typeface="+mn-ea"/>
                <a:cs typeface="+mn-cs"/>
              </a:rPr>
              <a:t>affiliate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company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products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services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are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those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that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are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set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forth</a:t>
            </a:r>
            <a:r>
              <a:rPr lang="de-DE" sz="1300" kern="1200">
                <a:solidFill>
                  <a:srgbClr val="FFFFFF"/>
                </a:solidFill>
                <a:latin typeface="+mn-lt"/>
                <a:ea typeface="+mn-ea"/>
                <a:cs typeface="+mn-cs"/>
              </a:rPr>
              <a:t> in </a:t>
            </a:r>
            <a:r>
              <a:rPr lang="de-DE" sz="1300" kern="1200" err="1">
                <a:solidFill>
                  <a:srgbClr val="FFFFFF"/>
                </a:solidFill>
                <a:latin typeface="+mn-lt"/>
                <a:ea typeface="+mn-ea"/>
                <a:cs typeface="+mn-cs"/>
              </a:rPr>
              <a:t>the</a:t>
            </a:r>
            <a:r>
              <a:rPr lang="de-DE" sz="1300" kern="1200">
                <a:solidFill>
                  <a:srgbClr val="FFFFFF"/>
                </a:solidFill>
                <a:latin typeface="+mn-lt"/>
                <a:ea typeface="+mn-ea"/>
                <a:cs typeface="+mn-cs"/>
              </a:rPr>
              <a:t> express </a:t>
            </a:r>
            <a:r>
              <a:rPr lang="de-DE" sz="1300" kern="1200" err="1">
                <a:solidFill>
                  <a:srgbClr val="FFFFFF"/>
                </a:solidFill>
                <a:latin typeface="+mn-lt"/>
                <a:ea typeface="+mn-ea"/>
                <a:cs typeface="+mn-cs"/>
              </a:rPr>
              <a:t>warranty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statements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accompanying</a:t>
            </a:r>
            <a:r>
              <a:rPr lang="de-DE" sz="1300" kern="1200">
                <a:solidFill>
                  <a:srgbClr val="FFFFFF"/>
                </a:solidFill>
                <a:latin typeface="+mn-lt"/>
                <a:ea typeface="+mn-ea"/>
                <a:cs typeface="+mn-cs"/>
              </a:rPr>
              <a:t> such </a:t>
            </a:r>
            <a:r>
              <a:rPr lang="de-DE" sz="1300" kern="1200" err="1">
                <a:solidFill>
                  <a:srgbClr val="FFFFFF"/>
                </a:solidFill>
                <a:latin typeface="+mn-lt"/>
                <a:ea typeface="+mn-ea"/>
                <a:cs typeface="+mn-cs"/>
              </a:rPr>
              <a:t>products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services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if</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Nothing</a:t>
            </a:r>
            <a:r>
              <a:rPr lang="de-DE" sz="1300" kern="1200">
                <a:solidFill>
                  <a:srgbClr val="FFFFFF"/>
                </a:solidFill>
                <a:latin typeface="+mn-lt"/>
                <a:ea typeface="+mn-ea"/>
                <a:cs typeface="+mn-cs"/>
              </a:rPr>
              <a:t> herein </a:t>
            </a:r>
            <a:r>
              <a:rPr lang="de-DE" sz="1300" kern="1200" err="1">
                <a:solidFill>
                  <a:srgbClr val="FFFFFF"/>
                </a:solidFill>
                <a:latin typeface="+mn-lt"/>
                <a:ea typeface="+mn-ea"/>
                <a:cs typeface="+mn-cs"/>
              </a:rPr>
              <a:t>should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be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construed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constituting</a:t>
            </a:r>
            <a:r>
              <a:rPr lang="de-DE" sz="1300" kern="1200">
                <a:solidFill>
                  <a:srgbClr val="FFFFFF"/>
                </a:solidFill>
                <a:latin typeface="+mn-lt"/>
                <a:ea typeface="+mn-ea"/>
                <a:cs typeface="+mn-cs"/>
              </a:rPr>
              <a:t> an additional </a:t>
            </a:r>
            <a:r>
              <a:rPr lang="de-DE" sz="1300" kern="1200" err="1">
                <a:solidFill>
                  <a:srgbClr val="FFFFFF"/>
                </a:solidFill>
                <a:latin typeface="+mn-lt"/>
                <a:ea typeface="+mn-ea"/>
                <a:cs typeface="+mn-cs"/>
              </a:rPr>
              <a:t>warranty</a:t>
            </a:r>
            <a:r>
              <a:rPr lang="de-DE" sz="1300" kern="1200">
                <a:solidFill>
                  <a:srgbClr val="FFFFFF"/>
                </a:solidFill>
                <a:latin typeface="+mn-lt"/>
                <a:ea typeface="+mn-ea"/>
                <a:cs typeface="+mn-cs"/>
              </a:rPr>
              <a:t>.</a:t>
            </a:r>
          </a:p>
          <a:p>
            <a:pPr>
              <a:lnSpc>
                <a:spcPct val="100000"/>
              </a:lnSpc>
            </a:pPr>
            <a:endParaRPr lang="de-DE" sz="1300" kern="1200">
              <a:solidFill>
                <a:srgbClr val="FFFFFF"/>
              </a:solidFill>
              <a:latin typeface="+mn-lt"/>
              <a:ea typeface="+mn-ea"/>
              <a:cs typeface="+mn-cs"/>
            </a:endParaRPr>
          </a:p>
          <a:p>
            <a:pPr>
              <a:lnSpc>
                <a:spcPct val="100000"/>
              </a:lnSpc>
            </a:pPr>
            <a:r>
              <a:rPr lang="de-DE" sz="1300" kern="1200">
                <a:solidFill>
                  <a:srgbClr val="FFFFFF"/>
                </a:solidFill>
                <a:latin typeface="+mn-lt"/>
                <a:ea typeface="+mn-ea"/>
                <a:cs typeface="+mn-cs"/>
              </a:rPr>
              <a:t>In </a:t>
            </a:r>
            <a:r>
              <a:rPr lang="de-DE" sz="1300" kern="1200" err="1">
                <a:solidFill>
                  <a:srgbClr val="FFFFFF"/>
                </a:solidFill>
                <a:latin typeface="+mn-lt"/>
                <a:ea typeface="+mn-ea"/>
                <a:cs typeface="+mn-cs"/>
              </a:rPr>
              <a:t>particular</a:t>
            </a:r>
            <a:r>
              <a:rPr lang="de-DE" sz="1300" kern="1200">
                <a:solidFill>
                  <a:srgbClr val="FFFFFF"/>
                </a:solidFill>
                <a:latin typeface="+mn-lt"/>
                <a:ea typeface="+mn-ea"/>
                <a:cs typeface="+mn-cs"/>
              </a:rPr>
              <a:t>, SAP SE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its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affiliated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companies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have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no</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obligation</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to</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pursue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course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of</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business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outlined</a:t>
            </a:r>
            <a:r>
              <a:rPr lang="de-DE" sz="1300" kern="1200">
                <a:solidFill>
                  <a:srgbClr val="FFFFFF"/>
                </a:solidFill>
                <a:latin typeface="+mn-lt"/>
                <a:ea typeface="+mn-ea"/>
                <a:cs typeface="+mn-cs"/>
              </a:rPr>
              <a:t> in </a:t>
            </a:r>
            <a:r>
              <a:rPr lang="de-DE" sz="1300" kern="1200" err="1">
                <a:solidFill>
                  <a:srgbClr val="FFFFFF"/>
                </a:solidFill>
                <a:latin typeface="+mn-lt"/>
                <a:ea typeface="+mn-ea"/>
                <a:cs typeface="+mn-cs"/>
              </a:rPr>
              <a:t>this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document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related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presentation</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to</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develop</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release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functionality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mentioned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therein</a:t>
            </a:r>
            <a:r>
              <a:rPr lang="de-DE" sz="1300" kern="1200">
                <a:solidFill>
                  <a:srgbClr val="FFFFFF"/>
                </a:solidFill>
                <a:latin typeface="+mn-lt"/>
                <a:ea typeface="+mn-ea"/>
                <a:cs typeface="+mn-cs"/>
              </a:rPr>
              <a:t>. This </a:t>
            </a:r>
            <a:r>
              <a:rPr lang="de-DE" sz="1300" kern="1200" err="1">
                <a:solidFill>
                  <a:srgbClr val="FFFFFF"/>
                </a:solidFill>
                <a:latin typeface="+mn-lt"/>
                <a:ea typeface="+mn-ea"/>
                <a:cs typeface="+mn-cs"/>
              </a:rPr>
              <a:t>document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related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presentation</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and</a:t>
            </a:r>
            <a:r>
              <a:rPr lang="de-DE" sz="1300" kern="1200">
                <a:solidFill>
                  <a:srgbClr val="FFFFFF"/>
                </a:solidFill>
                <a:latin typeface="+mn-lt"/>
                <a:ea typeface="+mn-ea"/>
                <a:cs typeface="+mn-cs"/>
              </a:rPr>
              <a:t> SAP </a:t>
            </a:r>
            <a:r>
              <a:rPr lang="de-DE" sz="1300" kern="1200" err="1">
                <a:solidFill>
                  <a:srgbClr val="FFFFFF"/>
                </a:solidFill>
                <a:latin typeface="+mn-lt"/>
                <a:ea typeface="+mn-ea"/>
                <a:cs typeface="+mn-cs"/>
              </a:rPr>
              <a:t>SE’s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its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affiliated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companies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strategy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possible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future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developments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products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and</a:t>
            </a:r>
            <a:r>
              <a:rPr lang="de-DE" sz="1300" kern="1200">
                <a:solidFill>
                  <a:srgbClr val="FFFFFF"/>
                </a:solidFill>
                <a:latin typeface="+mn-lt"/>
                <a:ea typeface="+mn-ea"/>
                <a:cs typeface="+mn-cs"/>
              </a:rPr>
              <a:t>/</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platform</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directions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functionality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are</a:t>
            </a:r>
            <a:r>
              <a:rPr lang="de-DE" sz="1300" kern="1200">
                <a:solidFill>
                  <a:srgbClr val="FFFFFF"/>
                </a:solidFill>
                <a:latin typeface="+mn-lt"/>
                <a:ea typeface="+mn-ea"/>
                <a:cs typeface="+mn-cs"/>
              </a:rPr>
              <a:t> all </a:t>
            </a:r>
            <a:r>
              <a:rPr lang="de-DE" sz="1300" kern="1200" err="1">
                <a:solidFill>
                  <a:srgbClr val="FFFFFF"/>
                </a:solidFill>
                <a:latin typeface="+mn-lt"/>
                <a:ea typeface="+mn-ea"/>
                <a:cs typeface="+mn-cs"/>
              </a:rPr>
              <a:t>subject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to</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change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may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be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changed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by</a:t>
            </a:r>
            <a:r>
              <a:rPr lang="de-DE" sz="1300" kern="1200">
                <a:solidFill>
                  <a:srgbClr val="FFFFFF"/>
                </a:solidFill>
                <a:latin typeface="+mn-lt"/>
                <a:ea typeface="+mn-ea"/>
                <a:cs typeface="+mn-cs"/>
              </a:rPr>
              <a:t> SAP SE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its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affiliated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companies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any</a:t>
            </a:r>
            <a:r>
              <a:rPr lang="de-DE" sz="1300" kern="1200">
                <a:solidFill>
                  <a:srgbClr val="FFFFFF"/>
                </a:solidFill>
                <a:latin typeface="+mn-lt"/>
                <a:ea typeface="+mn-ea"/>
                <a:cs typeface="+mn-cs"/>
              </a:rPr>
              <a:t> time </a:t>
            </a:r>
            <a:r>
              <a:rPr lang="de-DE" sz="1300" kern="1200" err="1">
                <a:solidFill>
                  <a:srgbClr val="FFFFFF"/>
                </a:solidFill>
                <a:latin typeface="+mn-lt"/>
                <a:ea typeface="+mn-ea"/>
                <a:cs typeface="+mn-cs"/>
              </a:rPr>
              <a:t>for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reason</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without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notice</a:t>
            </a:r>
            <a:r>
              <a:rPr lang="de-DE" sz="1300" kern="1200">
                <a:solidFill>
                  <a:srgbClr val="FFFFFF"/>
                </a:solidFill>
                <a:latin typeface="+mn-lt"/>
                <a:ea typeface="+mn-ea"/>
                <a:cs typeface="+mn-cs"/>
              </a:rPr>
              <a:t>. The </a:t>
            </a:r>
            <a:r>
              <a:rPr lang="de-DE" sz="1300" kern="1200" err="1">
                <a:solidFill>
                  <a:srgbClr val="FFFFFF"/>
                </a:solidFill>
                <a:latin typeface="+mn-lt"/>
                <a:ea typeface="+mn-ea"/>
                <a:cs typeface="+mn-cs"/>
              </a:rPr>
              <a:t>information</a:t>
            </a:r>
            <a:r>
              <a:rPr lang="de-DE" sz="1300" kern="1200">
                <a:solidFill>
                  <a:srgbClr val="FFFFFF"/>
                </a:solidFill>
                <a:latin typeface="+mn-lt"/>
                <a:ea typeface="+mn-ea"/>
                <a:cs typeface="+mn-cs"/>
              </a:rPr>
              <a:t> in </a:t>
            </a:r>
            <a:r>
              <a:rPr lang="de-DE" sz="1300" kern="1200" err="1">
                <a:solidFill>
                  <a:srgbClr val="FFFFFF"/>
                </a:solidFill>
                <a:latin typeface="+mn-lt"/>
                <a:ea typeface="+mn-ea"/>
                <a:cs typeface="+mn-cs"/>
              </a:rPr>
              <a:t>this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document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is</a:t>
            </a:r>
            <a:r>
              <a:rPr lang="de-DE" sz="1300" kern="1200">
                <a:solidFill>
                  <a:srgbClr val="FFFFFF"/>
                </a:solidFill>
                <a:latin typeface="+mn-lt"/>
                <a:ea typeface="+mn-ea"/>
                <a:cs typeface="+mn-cs"/>
              </a:rPr>
              <a:t> not a </a:t>
            </a:r>
            <a:r>
              <a:rPr lang="de-DE" sz="1300" kern="1200" err="1">
                <a:solidFill>
                  <a:srgbClr val="FFFFFF"/>
                </a:solidFill>
                <a:latin typeface="+mn-lt"/>
                <a:ea typeface="+mn-ea"/>
                <a:cs typeface="+mn-cs"/>
              </a:rPr>
              <a:t>commitment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promise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legal </a:t>
            </a:r>
            <a:r>
              <a:rPr lang="de-DE" sz="1300" kern="1200" err="1">
                <a:solidFill>
                  <a:srgbClr val="FFFFFF"/>
                </a:solidFill>
                <a:latin typeface="+mn-lt"/>
                <a:ea typeface="+mn-ea"/>
                <a:cs typeface="+mn-cs"/>
              </a:rPr>
              <a:t>obligation</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to</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deliver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any</a:t>
            </a:r>
            <a:r>
              <a:rPr lang="de-DE" sz="1300" kern="1200">
                <a:solidFill>
                  <a:srgbClr val="FFFFFF"/>
                </a:solidFill>
                <a:latin typeface="+mn-lt"/>
                <a:ea typeface="+mn-ea"/>
                <a:cs typeface="+mn-cs"/>
              </a:rPr>
              <a:t> material, </a:t>
            </a:r>
            <a:r>
              <a:rPr lang="de-DE" sz="1300" kern="1200" err="1">
                <a:solidFill>
                  <a:srgbClr val="FFFFFF"/>
                </a:solidFill>
                <a:latin typeface="+mn-lt"/>
                <a:ea typeface="+mn-ea"/>
                <a:cs typeface="+mn-cs"/>
              </a:rPr>
              <a:t>code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functionality</a:t>
            </a:r>
            <a:r>
              <a:rPr lang="de-DE" sz="1300" kern="1200">
                <a:solidFill>
                  <a:srgbClr val="FFFFFF"/>
                </a:solidFill>
                <a:latin typeface="+mn-lt"/>
                <a:ea typeface="+mn-ea"/>
                <a:cs typeface="+mn-cs"/>
              </a:rPr>
              <a:t>. All </a:t>
            </a:r>
            <a:r>
              <a:rPr lang="de-DE" sz="1300" kern="1200" err="1">
                <a:solidFill>
                  <a:srgbClr val="FFFFFF"/>
                </a:solidFill>
                <a:latin typeface="+mn-lt"/>
                <a:ea typeface="+mn-ea"/>
                <a:cs typeface="+mn-cs"/>
              </a:rPr>
              <a:t>forward-looking</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statements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are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subject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to</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various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risks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uncertainties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that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could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cause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actual</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results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to</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differ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materially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from</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expectations</a:t>
            </a:r>
            <a:r>
              <a:rPr lang="de-DE" sz="1300" kern="1200">
                <a:solidFill>
                  <a:srgbClr val="FFFFFF"/>
                </a:solidFill>
                <a:latin typeface="+mn-lt"/>
                <a:ea typeface="+mn-ea"/>
                <a:cs typeface="+mn-cs"/>
              </a:rPr>
              <a:t>. Readers </a:t>
            </a:r>
            <a:r>
              <a:rPr lang="de-DE" sz="1300" kern="1200" err="1">
                <a:solidFill>
                  <a:srgbClr val="FFFFFF"/>
                </a:solidFill>
                <a:latin typeface="+mn-lt"/>
                <a:ea typeface="+mn-ea"/>
                <a:cs typeface="+mn-cs"/>
              </a:rPr>
              <a:t>are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cautioned</a:t>
            </a:r>
            <a:r>
              <a:rPr lang="de-DE" sz="1300" kern="1200">
                <a:solidFill>
                  <a:srgbClr val="FFFFFF"/>
                </a:solidFill>
                <a:latin typeface="+mn-lt"/>
                <a:ea typeface="+mn-ea"/>
                <a:cs typeface="+mn-cs"/>
              </a:rPr>
              <a:t> not </a:t>
            </a:r>
            <a:r>
              <a:rPr lang="de-DE" sz="1300" kern="1200" err="1">
                <a:solidFill>
                  <a:srgbClr val="FFFFFF"/>
                </a:solidFill>
                <a:latin typeface="+mn-lt"/>
                <a:ea typeface="+mn-ea"/>
                <a:cs typeface="+mn-cs"/>
              </a:rPr>
              <a:t>to</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place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undue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reliance</a:t>
            </a:r>
            <a:r>
              <a:rPr lang="de-DE" sz="1300" kern="1200">
                <a:solidFill>
                  <a:srgbClr val="FFFFFF"/>
                </a:solidFill>
                <a:latin typeface="+mn-lt"/>
                <a:ea typeface="+mn-ea"/>
                <a:cs typeface="+mn-cs"/>
              </a:rPr>
              <a:t> on </a:t>
            </a:r>
            <a:r>
              <a:rPr lang="de-DE" sz="1300" kern="1200" err="1">
                <a:solidFill>
                  <a:srgbClr val="FFFFFF"/>
                </a:solidFill>
                <a:latin typeface="+mn-lt"/>
                <a:ea typeface="+mn-ea"/>
                <a:cs typeface="+mn-cs"/>
              </a:rPr>
              <a:t>these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forward-looking</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statements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they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should</a:t>
            </a:r>
            <a:r>
              <a:rPr lang="de-DE" sz="1300" kern="1200">
                <a:solidFill>
                  <a:srgbClr val="FFFFFF"/>
                </a:solidFill>
                <a:latin typeface="+mn-lt"/>
                <a:ea typeface="+mn-ea"/>
                <a:cs typeface="+mn-cs"/>
              </a:rPr>
              <a:t> not </a:t>
            </a:r>
            <a:r>
              <a:rPr lang="de-DE" sz="1300" kern="1200" err="1">
                <a:solidFill>
                  <a:srgbClr val="FFFFFF"/>
                </a:solidFill>
                <a:latin typeface="+mn-lt"/>
                <a:ea typeface="+mn-ea"/>
                <a:cs typeface="+mn-cs"/>
              </a:rPr>
              <a:t>be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relied</a:t>
            </a:r>
            <a:r>
              <a:rPr lang="de-DE" sz="1300" kern="1200">
                <a:solidFill>
                  <a:srgbClr val="FFFFFF"/>
                </a:solidFill>
                <a:latin typeface="+mn-lt"/>
                <a:ea typeface="+mn-ea"/>
                <a:cs typeface="+mn-cs"/>
              </a:rPr>
              <a:t> upon in </a:t>
            </a:r>
            <a:r>
              <a:rPr lang="de-DE" sz="1300" kern="1200" err="1">
                <a:solidFill>
                  <a:srgbClr val="FFFFFF"/>
                </a:solidFill>
                <a:latin typeface="+mn-lt"/>
                <a:ea typeface="+mn-ea"/>
                <a:cs typeface="+mn-cs"/>
              </a:rPr>
              <a:t>making</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purchasing</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decisions</a:t>
            </a:r>
            <a:r>
              <a:rPr lang="de-DE" sz="1300" kern="1200">
                <a:solidFill>
                  <a:srgbClr val="FFFFFF"/>
                </a:solidFill>
                <a:latin typeface="+mn-lt"/>
                <a:ea typeface="+mn-ea"/>
                <a:cs typeface="+mn-cs"/>
              </a:rPr>
              <a:t>. SAP </a:t>
            </a:r>
            <a:r>
              <a:rPr lang="de-DE" sz="1300" kern="1200" err="1">
                <a:solidFill>
                  <a:srgbClr val="FFFFFF"/>
                </a:solidFill>
                <a:latin typeface="+mn-lt"/>
                <a:ea typeface="+mn-ea"/>
                <a:cs typeface="+mn-cs"/>
              </a:rPr>
              <a:t>and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other</a:t>
            </a:r>
            <a:r>
              <a:rPr lang="de-DE" sz="1300" kern="1200">
                <a:solidFill>
                  <a:srgbClr val="FFFFFF"/>
                </a:solidFill>
                <a:latin typeface="+mn-lt"/>
                <a:ea typeface="+mn-ea"/>
                <a:cs typeface="+mn-cs"/>
              </a:rPr>
              <a:t> SAP </a:t>
            </a:r>
            <a:r>
              <a:rPr lang="de-DE" sz="1300" kern="1200" err="1">
                <a:solidFill>
                  <a:srgbClr val="FFFFFF"/>
                </a:solidFill>
                <a:latin typeface="+mn-lt"/>
                <a:ea typeface="+mn-ea"/>
                <a:cs typeface="+mn-cs"/>
              </a:rPr>
              <a:t>products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services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mentioned</a:t>
            </a:r>
            <a:r>
              <a:rPr lang="de-DE" sz="1300" kern="1200">
                <a:solidFill>
                  <a:srgbClr val="FFFFFF"/>
                </a:solidFill>
                <a:latin typeface="+mn-lt"/>
                <a:ea typeface="+mn-ea"/>
                <a:cs typeface="+mn-cs"/>
              </a:rPr>
              <a:t> herein </a:t>
            </a:r>
            <a:r>
              <a:rPr lang="de-DE" sz="1300" kern="1200" err="1">
                <a:solidFill>
                  <a:srgbClr val="FFFFFF"/>
                </a:solidFill>
                <a:latin typeface="+mn-lt"/>
                <a:ea typeface="+mn-ea"/>
                <a:cs typeface="+mn-cs"/>
              </a:rPr>
              <a:t>as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well</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their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respective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logos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are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trademarks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registered </a:t>
            </a:r>
            <a:r>
              <a:rPr lang="de-DE" sz="1300" kern="1200" err="1">
                <a:solidFill>
                  <a:srgbClr val="FFFFFF"/>
                </a:solidFill>
                <a:latin typeface="+mn-lt"/>
                <a:ea typeface="+mn-ea"/>
                <a:cs typeface="+mn-cs"/>
              </a:rPr>
              <a:t>trademarks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of</a:t>
            </a:r>
            <a:r>
              <a:rPr lang="de-DE" sz="1300" kern="1200">
                <a:solidFill>
                  <a:srgbClr val="FFFFFF"/>
                </a:solidFill>
                <a:latin typeface="+mn-lt"/>
                <a:ea typeface="+mn-ea"/>
                <a:cs typeface="+mn-cs"/>
              </a:rPr>
              <a:t> SAP SE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an SAP </a:t>
            </a:r>
            <a:r>
              <a:rPr lang="de-DE" sz="1300" kern="1200" err="1">
                <a:solidFill>
                  <a:srgbClr val="FFFFFF"/>
                </a:solidFill>
                <a:latin typeface="+mn-lt"/>
                <a:ea typeface="+mn-ea"/>
                <a:cs typeface="+mn-cs"/>
              </a:rPr>
              <a:t>affiliate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company</a:t>
            </a:r>
            <a:r>
              <a:rPr lang="de-DE" sz="1300" kern="1200">
                <a:solidFill>
                  <a:srgbClr val="FFFFFF"/>
                </a:solidFill>
                <a:latin typeface="+mn-lt"/>
                <a:ea typeface="+mn-ea"/>
                <a:cs typeface="+mn-cs"/>
              </a:rPr>
              <a:t>) in Germany </a:t>
            </a:r>
            <a:r>
              <a:rPr lang="de-DE" sz="1300" kern="1200" err="1">
                <a:solidFill>
                  <a:srgbClr val="FFFFFF"/>
                </a:solidFill>
                <a:latin typeface="+mn-lt"/>
                <a:ea typeface="+mn-ea"/>
                <a:cs typeface="+mn-cs"/>
              </a:rPr>
              <a:t>and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other</a:t>
            </a:r>
            <a:r>
              <a:rPr lang="de-DE" sz="1300" kern="1200">
                <a:solidFill>
                  <a:srgbClr val="FFFFFF"/>
                </a:solidFill>
                <a:latin typeface="+mn-lt"/>
                <a:ea typeface="+mn-ea"/>
                <a:cs typeface="+mn-cs"/>
              </a:rPr>
              <a:t> countries. All </a:t>
            </a:r>
            <a:r>
              <a:rPr lang="de-DE" sz="1300" kern="1200" err="1">
                <a:solidFill>
                  <a:srgbClr val="FFFFFF"/>
                </a:solidFill>
                <a:latin typeface="+mn-lt"/>
                <a:ea typeface="+mn-ea"/>
                <a:cs typeface="+mn-cs"/>
              </a:rPr>
              <a:t>other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product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service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names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mentioned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are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the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trademarks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of</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their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respective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companies</a:t>
            </a:r>
            <a:r>
              <a:rPr lang="de-DE" sz="1300" kern="1200">
                <a:solidFill>
                  <a:srgbClr val="FFFFFF"/>
                </a:solidFill>
                <a:latin typeface="+mn-lt"/>
                <a:ea typeface="+mn-ea"/>
                <a:cs typeface="+mn-cs"/>
              </a:rPr>
              <a:t>. </a:t>
            </a:r>
          </a:p>
          <a:p>
            <a:pPr>
              <a:lnSpc>
                <a:spcPct val="100000"/>
              </a:lnSpc>
            </a:pPr>
            <a:endParaRPr lang="de-DE" sz="1300" kern="1200">
              <a:solidFill>
                <a:srgbClr val="FFFFFF"/>
              </a:solidFill>
              <a:latin typeface="+mn-lt"/>
              <a:ea typeface="+mn-ea"/>
              <a:cs typeface="+mn-cs"/>
            </a:endParaRPr>
          </a:p>
          <a:p>
            <a:pPr>
              <a:lnSpc>
                <a:spcPct val="100000"/>
              </a:lnSpc>
            </a:pPr>
            <a:r>
              <a:rPr lang="de-DE" sz="1300" kern="1200">
                <a:solidFill>
                  <a:srgbClr val="FFFFFF"/>
                </a:solidFill>
                <a:latin typeface="+mn-lt"/>
                <a:ea typeface="+mn-ea"/>
                <a:cs typeface="+mn-cs"/>
              </a:rPr>
              <a:t>See </a:t>
            </a:r>
            <a:r>
              <a:rPr lang="de-DE" sz="1300" u="sng" kern="1200">
                <a:solidFill>
                  <a:srgbClr val="FFFFFF"/>
                </a:solidFill>
                <a:latin typeface="+mn-lt"/>
                <a:ea typeface="+mn-ea"/>
                <a:cs typeface="+mn-cs"/>
                <a:hlinkClick r:id="rId3"/>
              </a:rPr>
              <a:t>http://global.sap.com/corporate-en/legal/copyright/index.epx</a:t>
            </a:r>
            <a:r>
              <a:rPr lang="de-DE" sz="1300" u="none" kern="1200">
                <a:solidFill>
                  <a:srgbClr val="FFFFFF"/>
                </a:solidFill>
                <a:latin typeface="+mn-lt"/>
                <a:ea typeface="+mn-ea"/>
                <a:cs typeface="+mn-cs"/>
              </a:rPr>
              <a:t> </a:t>
            </a:r>
            <a:r>
              <a:rPr lang="de-DE" sz="1300" u="none" kern="1200" err="1">
                <a:solidFill>
                  <a:srgbClr val="FFFFFF"/>
                </a:solidFill>
                <a:latin typeface="+mn-lt"/>
                <a:ea typeface="+mn-ea"/>
                <a:cs typeface="+mn-cs"/>
              </a:rPr>
              <a:t>for</a:t>
            </a:r>
            <a:r>
              <a:rPr lang="de-DE" sz="1300" u="none" kern="1200">
                <a:solidFill>
                  <a:srgbClr val="FFFFFF"/>
                </a:solidFill>
                <a:latin typeface="+mn-lt"/>
                <a:ea typeface="+mn-ea"/>
                <a:cs typeface="+mn-cs"/>
              </a:rPr>
              <a:t> additional </a:t>
            </a:r>
            <a:r>
              <a:rPr lang="de-DE" sz="1300" u="none" kern="1200" err="1">
                <a:solidFill>
                  <a:srgbClr val="FFFFFF"/>
                </a:solidFill>
                <a:latin typeface="+mn-lt"/>
                <a:ea typeface="+mn-ea"/>
                <a:cs typeface="+mn-cs"/>
              </a:rPr>
              <a:t>trademark</a:t>
            </a:r>
            <a:r>
              <a:rPr lang="de-DE" sz="1300" u="none" kern="1200">
                <a:solidFill>
                  <a:srgbClr val="FFFFFF"/>
                </a:solidFill>
                <a:latin typeface="+mn-lt"/>
                <a:ea typeface="+mn-ea"/>
                <a:cs typeface="+mn-cs"/>
              </a:rPr>
              <a:t> </a:t>
            </a:r>
            <a:r>
              <a:rPr lang="de-DE" sz="1300" u="none" kern="1200" err="1">
                <a:solidFill>
                  <a:srgbClr val="FFFFFF"/>
                </a:solidFill>
                <a:latin typeface="+mn-lt"/>
                <a:ea typeface="+mn-ea"/>
                <a:cs typeface="+mn-cs"/>
              </a:rPr>
              <a:t>information</a:t>
            </a:r>
            <a:r>
              <a:rPr lang="de-DE" sz="1300" u="none" kern="1200">
                <a:solidFill>
                  <a:srgbClr val="FFFFFF"/>
                </a:solidFill>
                <a:latin typeface="+mn-lt"/>
                <a:ea typeface="+mn-ea"/>
                <a:cs typeface="+mn-cs"/>
              </a:rPr>
              <a:t> </a:t>
            </a:r>
            <a:r>
              <a:rPr lang="de-DE" sz="1300" u="none" kern="1200" err="1">
                <a:solidFill>
                  <a:srgbClr val="FFFFFF"/>
                </a:solidFill>
                <a:latin typeface="+mn-lt"/>
                <a:ea typeface="+mn-ea"/>
                <a:cs typeface="+mn-cs"/>
              </a:rPr>
              <a:t>and</a:t>
            </a:r>
            <a:r>
              <a:rPr lang="de-DE" sz="1300" u="none" kern="1200">
                <a:solidFill>
                  <a:srgbClr val="FFFFFF"/>
                </a:solidFill>
                <a:latin typeface="+mn-lt"/>
                <a:ea typeface="+mn-ea"/>
                <a:cs typeface="+mn-cs"/>
              </a:rPr>
              <a:t> </a:t>
            </a:r>
            <a:r>
              <a:rPr lang="de-DE" sz="1300" u="none" kern="1200" err="1">
                <a:solidFill>
                  <a:srgbClr val="FFFFFF"/>
                </a:solidFill>
                <a:latin typeface="+mn-lt"/>
                <a:ea typeface="+mn-ea"/>
                <a:cs typeface="+mn-cs"/>
              </a:rPr>
              <a:t>notices</a:t>
            </a:r>
            <a:r>
              <a:rPr lang="de-DE" sz="1300" u="none" kern="1200">
                <a:solidFill>
                  <a:srgbClr val="FFFFFF"/>
                </a:solidFill>
                <a:latin typeface="+mn-lt"/>
                <a:ea typeface="+mn-ea"/>
                <a:cs typeface="+mn-cs"/>
              </a:rPr>
              <a:t>.</a:t>
            </a:r>
            <a:endParaRPr lang="en-US" sz="1300" u="none">
              <a:solidFill>
                <a:srgbClr val="FFFFFF"/>
              </a:solidFill>
              <a:latin typeface="Arial"/>
              <a:ea typeface="MS PGothic" pitchFamily="34" charset="-128"/>
            </a:endParaRPr>
          </a:p>
        </p:txBody>
      </p:sp>
      <p:cxnSp>
        <p:nvCxnSpPr>
          <p:cNvPr id="18" name="Straight Connector 7"/>
          <p:cNvCxnSpPr/>
          <p:nvPr userDrawn="1"/>
        </p:nvCxnSpPr>
        <p:spPr>
          <a:xfrm>
            <a:off x="259163" y="895415"/>
            <a:ext cx="11673654" cy="0"/>
          </a:xfrm>
          <a:prstGeom prst="line">
            <a:avLst/>
          </a:prstGeom>
          <a:ln w="6350">
            <a:solidFill>
              <a:srgbClr val="FFFFFF"/>
            </a:solidFill>
          </a:ln>
        </p:spPr>
        <p:style>
          <a:lnRef idx="1">
            <a:schemeClr val="accent1"/>
          </a:lnRef>
          <a:fillRef idx="0">
            <a:schemeClr val="accent1"/>
          </a:fillRef>
          <a:effectRef idx="0">
            <a:schemeClr val="accent1"/>
          </a:effectRef>
          <a:fontRef idx="minor">
            <a:schemeClr val="tx1"/>
          </a:fontRef>
        </p:style>
      </p:cxnSp>
      <p:pic>
        <p:nvPicPr>
          <p:cNvPr id="20" name="Bild 19" descr="(y)_blue_transparent.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513572" y="135337"/>
            <a:ext cx="559531" cy="614227"/>
          </a:xfrm>
          <a:prstGeom prst="rect">
            <a:avLst/>
          </a:prstGeom>
        </p:spPr>
      </p:pic>
      <p:pic>
        <p:nvPicPr>
          <p:cNvPr id="21" name="image9.png"/>
          <p:cNvPicPr/>
          <p:nvPr userDrawn="1"/>
        </p:nvPicPr>
        <p:blipFill>
          <a:blip r:embed="rId6">
            <a:extLst/>
          </a:blip>
          <a:stretch>
            <a:fillRect/>
          </a:stretch>
        </p:blipFill>
        <p:spPr>
          <a:xfrm>
            <a:off x="259162" y="6299162"/>
            <a:ext cx="632613" cy="313097"/>
          </a:xfrm>
          <a:prstGeom prst="rect">
            <a:avLst/>
          </a:prstGeom>
          <a:ln w="12700">
            <a:miter lim="400000"/>
          </a:ln>
        </p:spPr>
      </p:pic>
    </p:spTree>
    <p:extLst>
      <p:ext uri="{BB962C8B-B14F-4D97-AF65-F5344CB8AC3E}">
        <p14:creationId xmlns:p14="http://schemas.microsoft.com/office/powerpoint/2010/main" val="1468579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Cover with Image">
    <p:bg>
      <p:bgRef idx="1001">
        <a:schemeClr val="bg1"/>
      </p:bgRef>
    </p:bg>
    <p:spTree>
      <p:nvGrpSpPr>
        <p:cNvPr id="1" name=""/>
        <p:cNvGrpSpPr/>
        <p:nvPr/>
      </p:nvGrpSpPr>
      <p:grpSpPr>
        <a:xfrm>
          <a:off x="0" y="0"/>
          <a:ext cx="0" cy="0"/>
          <a:chOff x="0" y="0"/>
          <a:chExt cx="0" cy="0"/>
        </a:xfrm>
      </p:grpSpPr>
      <p:pic>
        <p:nvPicPr>
          <p:cNvPr id="14"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2018</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a:t>Presentation Title </a:t>
            </a:r>
            <a:br>
              <a:rPr lang="en-US"/>
            </a:br>
            <a:r>
              <a:rPr lang="en-US"/>
              <a:t>Goes Here and Here.</a:t>
            </a:r>
          </a:p>
        </p:txBody>
      </p:sp>
      <p:pic>
        <p:nvPicPr>
          <p:cNvPr id="11" name="SAP Hybris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8000" y="3646672"/>
            <a:ext cx="1099849" cy="216000"/>
          </a:xfrm>
          <a:prstGeom prst="rect">
            <a:avLst/>
          </a:prstGeom>
        </p:spPr>
      </p:pic>
      <p:sp>
        <p:nvSpPr>
          <p:cNvPr id="5" name="Title Image Placeholder" descr="Placeholder title image" title="Title image"/>
          <p:cNvSpPr>
            <a:spLocks noGrp="1"/>
          </p:cNvSpPr>
          <p:nvPr>
            <p:ph type="pic" sz="quarter" idx="12" hasCustomPrompt="1"/>
          </p:nvPr>
        </p:nvSpPr>
        <p:spPr bwMode="gray">
          <a:xfrm>
            <a:off x="1" y="0"/>
            <a:ext cx="11188800" cy="3430006"/>
          </a:xfrm>
          <a:solidFill>
            <a:schemeClr val="tx2">
              <a:alpha val="70000"/>
            </a:schemeClr>
          </a:solidFill>
        </p:spPr>
        <p:txBody>
          <a:bodyPr tIns="504000"/>
          <a:lstStyle>
            <a:lvl1pPr algn="ctr">
              <a:defRPr sz="1600">
                <a:solidFill>
                  <a:schemeClr val="tx1"/>
                </a:solidFill>
              </a:defRPr>
            </a:lvl1pPr>
          </a:lstStyle>
          <a:p>
            <a:r>
              <a:rPr lang="en-US"/>
              <a:t>Click to insert title image</a:t>
            </a:r>
          </a:p>
        </p:txBody>
      </p:sp>
      <p:grpSp>
        <p:nvGrpSpPr>
          <p:cNvPr id="2" name="Hero Motion Band" descr="Three rectangles on the roght side of the image&#10;1. SAP Gold 60%&#10;2. SAP Gold 30%&#10;3. SAP Gold" title="Hero Motion Band"/>
          <p:cNvGrpSpPr/>
          <p:nvPr userDrawn="1"/>
        </p:nvGrpSpPr>
        <p:grpSpPr>
          <a:xfrm>
            <a:off x="9171173" y="0"/>
            <a:ext cx="3024002" cy="3430006"/>
            <a:chOff x="9171173" y="0"/>
            <a:chExt cx="3024002" cy="3430006"/>
          </a:xfrm>
        </p:grpSpPr>
        <p:sp>
          <p:nvSpPr>
            <p:cNvPr id="17"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6221761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guide id="9" pos="7049">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p:bg>
      <p:bgRef idx="1001">
        <a:schemeClr val="bg1"/>
      </p:bgRef>
    </p:bg>
    <p:spTree>
      <p:nvGrpSpPr>
        <p:cNvPr id="1" name=""/>
        <p:cNvGrpSpPr/>
        <p:nvPr/>
      </p:nvGrpSpPr>
      <p:grpSpPr>
        <a:xfrm>
          <a:off x="0" y="0"/>
          <a:ext cx="0" cy="0"/>
          <a:chOff x="0" y="0"/>
          <a:chExt cx="0" cy="0"/>
        </a:xfrm>
      </p:grpSpPr>
      <p:pic>
        <p:nvPicPr>
          <p:cNvPr id="9"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p>
        </p:txBody>
      </p:sp>
      <p:sp>
        <p:nvSpPr>
          <p:cNvPr id="19" name="Speaker"/>
          <p:cNvSpPr>
            <a:spLocks noGrp="1"/>
          </p:cNvSpPr>
          <p:nvPr userDrawn="1">
            <p:ph type="subTitle" idx="1" hasCustomPrompt="1"/>
          </p:nvPr>
        </p:nvSpPr>
        <p:spPr bwMode="black">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2018</a:t>
            </a:r>
          </a:p>
        </p:txBody>
      </p:sp>
      <p:sp>
        <p:nvSpPr>
          <p:cNvPr id="3" name="Title 2"/>
          <p:cNvSpPr>
            <a:spLocks noGrp="1"/>
          </p:cNvSpPr>
          <p:nvPr>
            <p:ph type="title" hasCustomPrompt="1"/>
          </p:nvPr>
        </p:nvSpPr>
        <p:spPr>
          <a:xfrm>
            <a:off x="288000" y="4024430"/>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pic>
        <p:nvPicPr>
          <p:cNvPr id="8" name="SAP Hybris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8000" y="3646672"/>
            <a:ext cx="1099849" cy="216000"/>
          </a:xfrm>
          <a:prstGeom prst="rect">
            <a:avLst/>
          </a:prstGeom>
        </p:spPr>
      </p:pic>
      <p:sp>
        <p:nvSpPr>
          <p:cNvPr id="5" name="Title image (illustration scene art)"/>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a:t>Click to insert illustration</a:t>
            </a:r>
          </a:p>
        </p:txBody>
      </p:sp>
    </p:spTree>
    <p:extLst>
      <p:ext uri="{BB962C8B-B14F-4D97-AF65-F5344CB8AC3E}">
        <p14:creationId xmlns:p14="http://schemas.microsoft.com/office/powerpoint/2010/main" val="35133898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orient="horz" pos="2160">
          <p15:clr>
            <a:srgbClr val="FBAE40"/>
          </p15:clr>
        </p15:guide>
        <p15:guide id="2" pos="181">
          <p15:clr>
            <a:srgbClr val="FBAE40"/>
          </p15:clr>
        </p15:guide>
        <p15:guide id="3" orient="horz" pos="4145">
          <p15:clr>
            <a:srgbClr val="FBAE40"/>
          </p15:clr>
        </p15:guide>
        <p15:guide id="4" orient="horz" pos="2534">
          <p15:clr>
            <a:srgbClr val="FBAE40"/>
          </p15:clr>
        </p15:guide>
        <p15:guide id="5" orient="horz" pos="3164">
          <p15:clr>
            <a:srgbClr val="FBAE40"/>
          </p15:clr>
        </p15:guide>
        <p15:guide id="6" orient="horz" pos="3233">
          <p15:clr>
            <a:srgbClr val="FBAE40"/>
          </p15:clr>
        </p15:guide>
        <p15:guide id="7" orient="horz" pos="3505">
          <p15:clr>
            <a:srgbClr val="FBAE40"/>
          </p15:clr>
        </p15:guide>
        <p15:guide id="8" pos="7049">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Cover White">
    <p:bg>
      <p:bgRef idx="1001">
        <a:schemeClr val="bg1"/>
      </p:bgRef>
    </p:bg>
    <p:spTree>
      <p:nvGrpSpPr>
        <p:cNvPr id="1" name=""/>
        <p:cNvGrpSpPr/>
        <p:nvPr/>
      </p:nvGrpSpPr>
      <p:grpSpPr>
        <a:xfrm>
          <a:off x="0" y="0"/>
          <a:ext cx="0" cy="0"/>
          <a:chOff x="0" y="0"/>
          <a:chExt cx="0" cy="0"/>
        </a:xfrm>
      </p:grpSpPr>
      <p:pic>
        <p:nvPicPr>
          <p:cNvPr id="12" name="SAP Logo" descr="SAP Logo" title="SAP Logo"/>
          <p:cNvPicPr>
            <a:picLocks noChangeAspect="1"/>
          </p:cNvPicPr>
          <p:nvPr userDrawn="1"/>
        </p:nvPicPr>
        <p:blipFill>
          <a:blip r:embed="rId2"/>
          <a:stretch>
            <a:fillRect/>
          </a:stretch>
        </p:blipFill>
        <p:spPr>
          <a:xfrm>
            <a:off x="6921603" y="6217668"/>
            <a:ext cx="1963635"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p>
        </p:txBody>
      </p:sp>
      <p:sp>
        <p:nvSpPr>
          <p:cNvPr id="6" name="Speaker"/>
          <p:cNvSpPr>
            <a:spLocks noGrp="1"/>
          </p:cNvSpPr>
          <p:nvPr userDrawn="1">
            <p:ph type="subTitle" idx="1" hasCustomPrompt="1"/>
          </p:nvPr>
        </p:nvSpPr>
        <p:spPr bwMode="black">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2018</a:t>
            </a:r>
          </a:p>
        </p:txBody>
      </p:sp>
      <p:sp>
        <p:nvSpPr>
          <p:cNvPr id="4" name="Title 3"/>
          <p:cNvSpPr>
            <a:spLocks noGrp="1"/>
          </p:cNvSpPr>
          <p:nvPr>
            <p:ph type="title" hasCustomPrompt="1"/>
          </p:nvPr>
        </p:nvSpPr>
        <p:spPr>
          <a:xfrm>
            <a:off x="288000" y="2706317"/>
            <a:ext cx="8596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pic>
        <p:nvPicPr>
          <p:cNvPr id="11" name="SAP Hybris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8000" y="1880235"/>
            <a:ext cx="1099849" cy="216000"/>
          </a:xfrm>
          <a:prstGeom prst="rect">
            <a:avLst/>
          </a:prstGeom>
        </p:spPr>
      </p:pic>
      <p:grpSp>
        <p:nvGrpSpPr>
          <p:cNvPr id="2" name="Hero Motion Band"/>
          <p:cNvGrpSpPr/>
          <p:nvPr userDrawn="1"/>
        </p:nvGrpSpPr>
        <p:grpSpPr>
          <a:xfrm>
            <a:off x="9171173" y="0"/>
            <a:ext cx="3024002" cy="6858000"/>
            <a:chOff x="9171173" y="0"/>
            <a:chExt cx="3024002" cy="6855990"/>
          </a:xfrm>
        </p:grpSpPr>
        <p:sp>
          <p:nvSpPr>
            <p:cNvPr id="17" name="Rectangle SAP Gold"/>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50176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6" pos="5597">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2018</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pic>
        <p:nvPicPr>
          <p:cNvPr id="10" name="SAP Hybris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8000" y="1880235"/>
            <a:ext cx="1099849" cy="216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a:p>
        </p:txBody>
      </p:sp>
    </p:spTree>
    <p:extLst>
      <p:ext uri="{BB962C8B-B14F-4D97-AF65-F5344CB8AC3E}">
        <p14:creationId xmlns:p14="http://schemas.microsoft.com/office/powerpoint/2010/main" val="2471337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181">
          <p15:clr>
            <a:srgbClr val="FBAE40"/>
          </p15:clr>
        </p15:guide>
        <p15:guide id="2" orient="horz" pos="1704">
          <p15:clr>
            <a:srgbClr val="FBAE40"/>
          </p15:clr>
        </p15:guide>
        <p15:guide id="3" pos="4196">
          <p15:clr>
            <a:srgbClr val="FBAE40"/>
          </p15:clr>
        </p15:guide>
        <p15:guide id="4" orient="horz" pos="2688">
          <p15:clr>
            <a:srgbClr val="FBAE40"/>
          </p15:clr>
        </p15:guide>
        <p15:guide id="5" orient="horz" pos="2335">
          <p15:clr>
            <a:srgbClr val="FBAE40"/>
          </p15:clr>
        </p15:guide>
        <p15:guide id="6" orient="horz" pos="29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2323685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26040201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extLst mod="1">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20981370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extLst mod="1">
    <p:ext uri="{DCECCB84-F9BA-43D5-87BE-67443E8EF086}">
      <p15:sldGuideLst xmlns:p15="http://schemas.microsoft.com/office/powerpoint/2012/main">
        <p15:guide id="1" orient="horz" pos="2160">
          <p15:clr>
            <a:srgbClr val="FBAE40"/>
          </p15:clr>
        </p15:guide>
        <p15:guide id="2" pos="7364">
          <p15:clr>
            <a:srgbClr val="FBAE40"/>
          </p15:clr>
        </p15:guide>
        <p15:guide id="3" pos="317">
          <p15:clr>
            <a:srgbClr val="FBAE40"/>
          </p15:clr>
        </p15:guide>
        <p15:guide id="4" orient="horz" pos="865">
          <p15:clr>
            <a:srgbClr val="FBAE40"/>
          </p15:clr>
        </p15:guide>
        <p15:guide id="5" orient="horz" pos="1294">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322680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87125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19">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455294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317">
          <p15:clr>
            <a:srgbClr val="FBAE40"/>
          </p15:clr>
        </p15:guide>
        <p15:guide id="2" orient="horz" pos="3991">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102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492253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317">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399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061806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2678">
          <p15:clr>
            <a:srgbClr val="FBAE40"/>
          </p15:clr>
        </p15:guide>
        <p15:guide id="6" orient="horz" pos="3004">
          <p15:clr>
            <a:srgbClr val="FBAE40"/>
          </p15:clr>
        </p15:guide>
        <p15:guide id="7" orient="horz" pos="3991">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775244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1019">
          <p15:clr>
            <a:srgbClr val="FBAE40"/>
          </p15:clr>
        </p15:guide>
        <p15:guide id="10" orient="horz" pos="2428">
          <p15:clr>
            <a:srgbClr val="FBAE40"/>
          </p15:clr>
        </p15:guide>
        <p15:guide id="11" orient="horz" pos="2743">
          <p15:clr>
            <a:srgbClr val="FBAE40"/>
          </p15:clr>
        </p15:guide>
        <p15:guide id="12" orient="horz" pos="3991">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368470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1">
          <p15:clr>
            <a:srgbClr val="FBAE40"/>
          </p15:clr>
        </p15:guide>
        <p15:guide id="5" orient="horz" pos="211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extLst mod="1">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554372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el and 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a:t>“Quote goes here </a:t>
            </a:r>
            <a:br>
              <a:rPr lang="en-US" noProof="0"/>
            </a:br>
            <a:r>
              <a:rPr lang="en-US" noProof="0"/>
              <a:t>and here.”</a:t>
            </a:r>
          </a:p>
          <a:p>
            <a:pPr lvl="1"/>
            <a:r>
              <a:rPr lang="en-US" noProof="0"/>
              <a:t>Source</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921509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133">
          <p15:clr>
            <a:srgbClr val="FBAE40"/>
          </p15:clr>
        </p15:guide>
        <p15:guide id="5" orient="horz" pos="3204">
          <p15:clr>
            <a:srgbClr val="FBAE40"/>
          </p15:clr>
        </p15:guide>
        <p15:guide id="6" pos="7364">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4255239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9">
          <p15:clr>
            <a:srgbClr val="FBAE40"/>
          </p15:clr>
        </p15:guide>
        <p15:guide id="5" orient="horz" pos="317">
          <p15:clr>
            <a:srgbClr val="FBAE40"/>
          </p15:clr>
        </p15:guide>
        <p15:guide id="6" orient="horz" pos="551">
          <p15:clr>
            <a:srgbClr val="FBAE40"/>
          </p15:clr>
        </p15:guide>
        <p15:guide id="7" orient="horz" pos="102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252000"/>
            <a:ext cx="6097587"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2" name="Title"/>
          <p:cNvSpPr>
            <a:spLocks noGrp="1"/>
          </p:cNvSpPr>
          <p:nvPr>
            <p:ph type="title" hasCustomPrompt="1"/>
          </p:nvPr>
        </p:nvSpPr>
        <p:spPr>
          <a:xfrm>
            <a:off x="504001" y="504000"/>
            <a:ext cx="511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070711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3841">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3538">
          <p15:clr>
            <a:srgbClr val="FBAE40"/>
          </p15:clr>
        </p15:guide>
        <p15:guide id="7" pos="31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2277869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4"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a:solidFill>
                  <a:schemeClr val="tx1"/>
                </a:solidFill>
              </a:rPr>
              <a:t>2018 SAP SE or an SAP affiliate company. All rights reserved.  </a:t>
            </a:r>
            <a:r>
              <a:rPr kumimoji="0" lang="en-US" sz="600" b="0" i="0" u="none" kern="0" baseline="0">
                <a:solidFill>
                  <a:schemeClr val="tx1"/>
                </a:solidFill>
                <a:latin typeface="Arial"/>
                <a:ea typeface="Arial Unicode MS"/>
                <a:cs typeface="Arial Unicode MS" pitchFamily="34" charset="-128"/>
                <a:sym typeface="Arial"/>
              </a:rPr>
              <a:t>ǀ</a:t>
            </a:r>
          </a:p>
        </p:txBody>
      </p:sp>
      <p:sp>
        <p:nvSpPr>
          <p:cNvPr id="5" name="Picture Placeholder full image"/>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1430328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940823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317">
          <p15:clr>
            <a:srgbClr val="FBAE40"/>
          </p15:clr>
        </p15:guide>
        <p15:guide id="2" orient="horz" pos="1020">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4196880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7364">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1195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2928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extLst mod="1">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6715" y="5994000"/>
            <a:ext cx="1963635"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a:t>Thank you.</a:t>
            </a:r>
            <a:endParaRPr lang="de-DE"/>
          </a:p>
        </p:txBody>
      </p:sp>
      <p:pic>
        <p:nvPicPr>
          <p:cNvPr id="6" name="SAP Hybris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4000" y="504000"/>
            <a:ext cx="1099849" cy="216000"/>
          </a:xfrm>
          <a:prstGeom prst="rect">
            <a:avLst/>
          </a:prstGeom>
        </p:spPr>
      </p:pic>
    </p:spTree>
    <p:extLst>
      <p:ext uri="{BB962C8B-B14F-4D97-AF65-F5344CB8AC3E}">
        <p14:creationId xmlns:p14="http://schemas.microsoft.com/office/powerpoint/2010/main" val="37079713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extLst mod="1">
    <p:ext uri="{DCECCB84-F9BA-43D5-87BE-67443E8EF086}">
      <p15:sldGuideLst xmlns:p15="http://schemas.microsoft.com/office/powerpoint/2012/main">
        <p15:guide id="1" pos="7364">
          <p15:clr>
            <a:srgbClr val="FBAE40"/>
          </p15:clr>
        </p15:guide>
        <p15:guide id="2" orient="horz" pos="924">
          <p15:clr>
            <a:srgbClr val="FBAE40"/>
          </p15:clr>
        </p15:guide>
        <p15:guide id="4" orient="horz" pos="1830">
          <p15:clr>
            <a:srgbClr val="FBAE40"/>
          </p15:clr>
        </p15:guide>
        <p15:guide id="5" orient="horz" pos="4000">
          <p15:clr>
            <a:srgbClr val="FBAE40"/>
          </p15:clr>
        </p15:guide>
        <p15:guide id="6" pos="317">
          <p15:clr>
            <a:srgbClr val="FBAE40"/>
          </p15:clr>
        </p15:guide>
        <p15:guide id="8" pos="3841">
          <p15:clr>
            <a:srgbClr val="FBAE40"/>
          </p15:clr>
        </p15:guide>
        <p15:guide id="9" orient="horz" pos="318">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6715" y="5994000"/>
            <a:ext cx="1963635" cy="360000"/>
          </a:xfrm>
          <a:prstGeom prst="rect">
            <a:avLst/>
          </a:prstGeom>
        </p:spPr>
      </p:pic>
      <p:sp>
        <p:nvSpPr>
          <p:cNvPr id="17"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2018 SAP SE or an SAP affiliate company. All rights reserved.</a:t>
            </a:r>
            <a:endParaRPr lang="de-DE" sz="800" kern="0">
              <a:ea typeface="Arial Unicode MS" pitchFamily="34" charset="-128"/>
              <a:cs typeface="Arial Unicode MS" pitchFamily="34" charset="-128"/>
            </a:endParaRPr>
          </a:p>
          <a:p>
            <a:pPr>
              <a:spcBef>
                <a:spcPts val="600"/>
              </a:spcBef>
            </a:pPr>
            <a:r>
              <a:rPr lang="en-US" sz="800" kern="120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a:solidFill>
                  <a:schemeClr val="tx1"/>
                </a:solidFill>
                <a:latin typeface="Arial"/>
                <a:ea typeface="Arial Unicode MS" panose="020B0604020202020204" pitchFamily="34" charset="-128"/>
                <a:cs typeface="+mn-cs"/>
              </a:rPr>
              <a:t> </a:t>
            </a:r>
            <a:r>
              <a:rPr lang="en-US" sz="800" kern="120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a:solidFill>
                  <a:schemeClr val="tx1"/>
                </a:solidFill>
                <a:latin typeface="Arial"/>
                <a:ea typeface="Arial Unicode MS" panose="020B0604020202020204" pitchFamily="34" charset="-128"/>
                <a:cs typeface="+mn-cs"/>
              </a:rPr>
              <a:t>See </a:t>
            </a:r>
            <a:r>
              <a:rPr lang="en-US" sz="800" kern="1200">
                <a:solidFill>
                  <a:schemeClr val="tx2"/>
                </a:solidFill>
                <a:latin typeface="Arial"/>
                <a:ea typeface="Arial Unicode MS" panose="020B0604020202020204" pitchFamily="34" charset="-128"/>
                <a:cs typeface="+mn-cs"/>
                <a:hlinkClick r:id="rId3"/>
              </a:rPr>
              <a:t>www.sap.com/corporate-en/legal/copyright/index.epx</a:t>
            </a:r>
            <a:r>
              <a:rPr lang="en-US" sz="800" kern="1200">
                <a:solidFill>
                  <a:schemeClr val="tx2"/>
                </a:solidFill>
                <a:latin typeface="Arial"/>
                <a:ea typeface="Arial Unicode MS" panose="020B0604020202020204" pitchFamily="34" charset="-128"/>
                <a:cs typeface="+mn-cs"/>
              </a:rPr>
              <a:t> </a:t>
            </a:r>
            <a:r>
              <a:rPr lang="en-US" sz="800" kern="1200">
                <a:solidFill>
                  <a:schemeClr val="tx1"/>
                </a:solidFill>
                <a:latin typeface="Arial"/>
                <a:ea typeface="Arial Unicode MS" panose="020B0604020202020204" pitchFamily="34" charset="-128"/>
                <a:cs typeface="+mn-cs"/>
              </a:rPr>
              <a:t>for additional trademark information and notices.</a:t>
            </a:r>
          </a:p>
        </p:txBody>
      </p:sp>
      <p:sp>
        <p:nvSpPr>
          <p:cNvPr id="18"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a:t>
            </a:r>
            <a:r>
              <a:rPr lang="en-US" sz="1100" b="1" kern="1200">
                <a:solidFill>
                  <a:schemeClr val="tx1"/>
                </a:solidFill>
                <a:latin typeface="Arial"/>
                <a:ea typeface="Arial Unicode MS" panose="020B0604020202020204" pitchFamily="34" charset="-128"/>
                <a:cs typeface="+mn-cs"/>
              </a:rPr>
              <a:t>/contactsap</a:t>
            </a:r>
          </a:p>
        </p:txBody>
      </p:sp>
      <p:pic>
        <p:nvPicPr>
          <p:cNvPr id="19" name="Plus Google com icon with link">
            <a:hlinkClick r:id="rId5"/>
          </p:cNvPr>
          <p:cNvPicPr>
            <a:picLocks noChangeAspect="1"/>
          </p:cNvPicPr>
          <p:nvPr userDrawn="1"/>
        </p:nvPicPr>
        <p:blipFill>
          <a:blip r:embed="rId6"/>
          <a:stretch>
            <a:fillRect/>
          </a:stretch>
        </p:blipFill>
        <p:spPr>
          <a:xfrm>
            <a:off x="2862557" y="1749063"/>
            <a:ext cx="363600" cy="363600"/>
          </a:xfrm>
          <a:prstGeom prst="rect">
            <a:avLst/>
          </a:prstGeom>
        </p:spPr>
      </p:pic>
      <p:pic>
        <p:nvPicPr>
          <p:cNvPr id="20" name="Linkedin icon with link">
            <a:hlinkClick r:id="rId7"/>
          </p:cNvPr>
          <p:cNvPicPr>
            <a:picLocks noChangeAspect="1"/>
          </p:cNvPicPr>
          <p:nvPr userDrawn="1"/>
        </p:nvPicPr>
        <p:blipFill>
          <a:blip r:embed="rId8"/>
          <a:stretch>
            <a:fillRect/>
          </a:stretch>
        </p:blipFill>
        <p:spPr>
          <a:xfrm>
            <a:off x="2273814" y="1749959"/>
            <a:ext cx="361809" cy="361809"/>
          </a:xfrm>
          <a:prstGeom prst="rect">
            <a:avLst/>
          </a:prstGeom>
        </p:spPr>
      </p:pic>
      <p:pic>
        <p:nvPicPr>
          <p:cNvPr id="21" name="YouTube icon with link">
            <a:hlinkClick r:id="rId9"/>
          </p:cNvPr>
          <p:cNvPicPr>
            <a:picLocks noChangeAspect="1"/>
          </p:cNvPicPr>
          <p:nvPr userDrawn="1"/>
        </p:nvPicPr>
        <p:blipFill>
          <a:blip r:embed="rId10"/>
          <a:stretch>
            <a:fillRect/>
          </a:stretch>
        </p:blipFill>
        <p:spPr>
          <a:xfrm>
            <a:off x="1683278" y="1749063"/>
            <a:ext cx="363600" cy="363600"/>
          </a:xfrm>
          <a:prstGeom prst="rect">
            <a:avLst/>
          </a:prstGeom>
        </p:spPr>
      </p:pic>
      <p:pic>
        <p:nvPicPr>
          <p:cNvPr id="22" name="Twitter icon with link">
            <a:hlinkClick r:id="rId11" tooltip="https://twitter.com/sap"/>
          </p:cNvPr>
          <p:cNvPicPr>
            <a:picLocks noChangeAspect="1"/>
          </p:cNvPicPr>
          <p:nvPr userDrawn="1"/>
        </p:nvPicPr>
        <p:blipFill>
          <a:blip r:embed="rId12"/>
          <a:stretch>
            <a:fillRect/>
          </a:stretch>
        </p:blipFill>
        <p:spPr>
          <a:xfrm>
            <a:off x="1094533" y="1749959"/>
            <a:ext cx="361809" cy="361809"/>
          </a:xfrm>
          <a:prstGeom prst="rect">
            <a:avLst/>
          </a:prstGeom>
        </p:spPr>
      </p:pic>
      <p:pic>
        <p:nvPicPr>
          <p:cNvPr id="23" name="Facebook icon with link">
            <a:hlinkClick r:id="rId13"/>
          </p:cNvPr>
          <p:cNvPicPr>
            <a:picLocks noChangeAspect="1"/>
          </p:cNvPicPr>
          <p:nvPr userDrawn="1"/>
        </p:nvPicPr>
        <p:blipFill>
          <a:blip r:embed="rId14"/>
          <a:stretch>
            <a:fillRect/>
          </a:stretch>
        </p:blipFill>
        <p:spPr>
          <a:xfrm>
            <a:off x="503997" y="1749063"/>
            <a:ext cx="363600" cy="363600"/>
          </a:xfrm>
          <a:prstGeom prst="rect">
            <a:avLst/>
          </a:prstGeom>
        </p:spPr>
      </p:pic>
      <p:sp>
        <p:nvSpPr>
          <p:cNvPr id="24"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a:solidFill>
                  <a:schemeClr val="tx1"/>
                </a:solidFill>
                <a:latin typeface="Arial"/>
                <a:ea typeface="Arial Unicode MS" panose="020B0604020202020204" pitchFamily="34" charset="-128"/>
                <a:cs typeface="+mn-cs"/>
              </a:rPr>
              <a:t>Follow all of</a:t>
            </a:r>
            <a:r>
              <a:rPr lang="en-US" sz="1100" b="0" kern="1200" baseline="0">
                <a:solidFill>
                  <a:schemeClr val="tx1"/>
                </a:solidFill>
                <a:latin typeface="Arial"/>
                <a:ea typeface="Arial Unicode MS" panose="020B0604020202020204" pitchFamily="34" charset="-128"/>
                <a:cs typeface="+mn-cs"/>
              </a:rPr>
              <a:t> SAP</a:t>
            </a:r>
            <a:endParaRPr lang="en-US" sz="1100" b="0" kern="1200">
              <a:solidFill>
                <a:schemeClr val="tx1"/>
              </a:solidFill>
              <a:latin typeface="Arial"/>
              <a:ea typeface="Arial Unicode MS" panose="020B0604020202020204" pitchFamily="34" charset="-128"/>
              <a:cs typeface="+mn-cs"/>
            </a:endParaRPr>
          </a:p>
        </p:txBody>
      </p:sp>
      <p:pic>
        <p:nvPicPr>
          <p:cNvPr id="25" name="SAP Hybris Logo"/>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504000" y="504000"/>
            <a:ext cx="1099849" cy="216000"/>
          </a:xfrm>
          <a:prstGeom prst="rect">
            <a:avLst/>
          </a:prstGeom>
        </p:spPr>
      </p:pic>
    </p:spTree>
    <p:extLst>
      <p:ext uri="{BB962C8B-B14F-4D97-AF65-F5344CB8AC3E}">
        <p14:creationId xmlns:p14="http://schemas.microsoft.com/office/powerpoint/2010/main" val="217728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7" name="SAP Logo" descr="SAP Logo" title="SAP Logo"/>
          <p:cNvPicPr>
            <a:picLocks noChangeAspect="1"/>
          </p:cNvPicPr>
          <p:nvPr userDrawn="1"/>
        </p:nvPicPr>
        <p:blipFill>
          <a:blip r:embed="rId2"/>
          <a:stretch>
            <a:fillRect/>
          </a:stretch>
        </p:blipFill>
        <p:spPr>
          <a:xfrm>
            <a:off x="9726715" y="5994000"/>
            <a:ext cx="1963635" cy="360000"/>
          </a:xfrm>
          <a:prstGeom prst="rect">
            <a:avLst/>
          </a:prstGeom>
        </p:spPr>
      </p:pic>
      <p:sp>
        <p:nvSpPr>
          <p:cNvPr id="26"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2018 SAP SE </a:t>
            </a:r>
            <a:r>
              <a:rPr lang="de-DE" sz="800" b="0" noProof="0"/>
              <a:t>oder ein SAP-Konzernunternehmen. Alle Rechte vorbehalten</a:t>
            </a:r>
            <a:r>
              <a:rPr lang="en-US" sz="800" b="0" noProof="0"/>
              <a:t>.</a:t>
            </a:r>
            <a:endParaRPr lang="de-DE" sz="800" kern="0">
              <a:ea typeface="Arial Unicode MS" pitchFamily="34" charset="-128"/>
              <a:cs typeface="Arial Unicode MS" pitchFamily="34" charset="-128"/>
            </a:endParaRPr>
          </a:p>
          <a:p>
            <a:pPr>
              <a:spcBef>
                <a:spcPts val="600"/>
              </a:spcBef>
            </a:pPr>
            <a:r>
              <a:rPr lang="de-DE" sz="800" kern="1200" noProof="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a:solidFill>
                  <a:schemeClr val="tx1"/>
                </a:solidFill>
                <a:effectLst/>
                <a:latin typeface="Arial"/>
                <a:ea typeface="+mn-ea"/>
                <a:cs typeface="+mn-cs"/>
              </a:rPr>
              <a:t> </a:t>
            </a:r>
            <a:r>
              <a:rPr lang="de-DE" sz="800" kern="1200" noProof="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a:solidFill>
                  <a:schemeClr val="tx1"/>
                </a:solidFill>
                <a:effectLst/>
                <a:latin typeface="Arial"/>
                <a:ea typeface="+mn-ea"/>
                <a:cs typeface="+mn-cs"/>
              </a:rPr>
              <a:t>Zusätzliche Informationen zur Marke und Vermerke finden Sie auf der Seite </a:t>
            </a:r>
            <a:r>
              <a:rPr lang="de-DE" sz="800" kern="1200" noProof="0">
                <a:solidFill>
                  <a:schemeClr val="tx1"/>
                </a:solidFill>
                <a:effectLst/>
                <a:latin typeface="Arial"/>
                <a:ea typeface="+mn-ea"/>
                <a:cs typeface="+mn-cs"/>
                <a:hlinkClick r:id="rId3"/>
              </a:rPr>
              <a:t>https://www.sap.com/corporate/de/legal/copyright.html</a:t>
            </a:r>
            <a:r>
              <a:rPr lang="de-DE" sz="800" kern="1200" noProof="0">
                <a:solidFill>
                  <a:schemeClr val="tx1"/>
                </a:solidFill>
                <a:effectLst/>
                <a:latin typeface="Arial"/>
                <a:ea typeface="+mn-ea"/>
                <a:cs typeface="+mn-cs"/>
              </a:rPr>
              <a:t>.</a:t>
            </a:r>
          </a:p>
        </p:txBody>
      </p:sp>
      <p:sp>
        <p:nvSpPr>
          <p:cNvPr id="27"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a:t>
            </a:r>
            <a:r>
              <a:rPr lang="en-US" sz="1100" b="1" kern="1200">
                <a:solidFill>
                  <a:schemeClr val="tx1"/>
                </a:solidFill>
                <a:latin typeface="Arial"/>
                <a:ea typeface="Arial Unicode MS" panose="020B0604020202020204" pitchFamily="34" charset="-128"/>
                <a:cs typeface="+mn-cs"/>
              </a:rPr>
              <a:t>/contactsap</a:t>
            </a:r>
          </a:p>
        </p:txBody>
      </p:sp>
      <p:pic>
        <p:nvPicPr>
          <p:cNvPr id="28" name="Plus Google com icon with link">
            <a:hlinkClick r:id="rId5"/>
          </p:cNvPr>
          <p:cNvPicPr>
            <a:picLocks noChangeAspect="1"/>
          </p:cNvPicPr>
          <p:nvPr userDrawn="1"/>
        </p:nvPicPr>
        <p:blipFill>
          <a:blip r:embed="rId6"/>
          <a:stretch>
            <a:fillRect/>
          </a:stretch>
        </p:blipFill>
        <p:spPr>
          <a:xfrm>
            <a:off x="2862557" y="1749063"/>
            <a:ext cx="363600" cy="363600"/>
          </a:xfrm>
          <a:prstGeom prst="rect">
            <a:avLst/>
          </a:prstGeom>
        </p:spPr>
      </p:pic>
      <p:pic>
        <p:nvPicPr>
          <p:cNvPr id="29" name="Linkedin icon with link">
            <a:hlinkClick r:id="rId7"/>
          </p:cNvPr>
          <p:cNvPicPr>
            <a:picLocks noChangeAspect="1"/>
          </p:cNvPicPr>
          <p:nvPr userDrawn="1"/>
        </p:nvPicPr>
        <p:blipFill>
          <a:blip r:embed="rId8"/>
          <a:stretch>
            <a:fillRect/>
          </a:stretch>
        </p:blipFill>
        <p:spPr>
          <a:xfrm>
            <a:off x="2273814" y="1749959"/>
            <a:ext cx="361809" cy="361809"/>
          </a:xfrm>
          <a:prstGeom prst="rect">
            <a:avLst/>
          </a:prstGeom>
        </p:spPr>
      </p:pic>
      <p:pic>
        <p:nvPicPr>
          <p:cNvPr id="30" name="YouTube icon with link">
            <a:hlinkClick r:id="rId9"/>
          </p:cNvPr>
          <p:cNvPicPr>
            <a:picLocks noChangeAspect="1"/>
          </p:cNvPicPr>
          <p:nvPr userDrawn="1"/>
        </p:nvPicPr>
        <p:blipFill>
          <a:blip r:embed="rId10"/>
          <a:stretch>
            <a:fillRect/>
          </a:stretch>
        </p:blipFill>
        <p:spPr>
          <a:xfrm>
            <a:off x="1683278" y="1749063"/>
            <a:ext cx="363600" cy="363600"/>
          </a:xfrm>
          <a:prstGeom prst="rect">
            <a:avLst/>
          </a:prstGeom>
        </p:spPr>
      </p:pic>
      <p:pic>
        <p:nvPicPr>
          <p:cNvPr id="31" name="Twitter icon with link">
            <a:hlinkClick r:id="rId11" tooltip="https://twitter.com/sap"/>
          </p:cNvPr>
          <p:cNvPicPr>
            <a:picLocks noChangeAspect="1"/>
          </p:cNvPicPr>
          <p:nvPr userDrawn="1"/>
        </p:nvPicPr>
        <p:blipFill>
          <a:blip r:embed="rId12"/>
          <a:stretch>
            <a:fillRect/>
          </a:stretch>
        </p:blipFill>
        <p:spPr>
          <a:xfrm>
            <a:off x="1094533" y="1749959"/>
            <a:ext cx="361809" cy="361809"/>
          </a:xfrm>
          <a:prstGeom prst="rect">
            <a:avLst/>
          </a:prstGeom>
        </p:spPr>
      </p:pic>
      <p:pic>
        <p:nvPicPr>
          <p:cNvPr id="32" name="Facebook icon with link">
            <a:hlinkClick r:id="rId13"/>
          </p:cNvPr>
          <p:cNvPicPr>
            <a:picLocks noChangeAspect="1"/>
          </p:cNvPicPr>
          <p:nvPr userDrawn="1"/>
        </p:nvPicPr>
        <p:blipFill>
          <a:blip r:embed="rId14"/>
          <a:stretch>
            <a:fillRect/>
          </a:stretch>
        </p:blipFill>
        <p:spPr>
          <a:xfrm>
            <a:off x="503997" y="1749063"/>
            <a:ext cx="363600" cy="363600"/>
          </a:xfrm>
          <a:prstGeom prst="rect">
            <a:avLst/>
          </a:prstGeom>
        </p:spPr>
      </p:pic>
      <p:sp>
        <p:nvSpPr>
          <p:cNvPr id="33"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a:solidFill>
                  <a:schemeClr val="tx1"/>
                </a:solidFill>
                <a:latin typeface="Arial"/>
                <a:ea typeface="Arial Unicode MS" panose="020B0604020202020204" pitchFamily="34" charset="-128"/>
                <a:cs typeface="+mn-cs"/>
              </a:rPr>
              <a:t>SAP folgen auf</a:t>
            </a:r>
          </a:p>
        </p:txBody>
      </p:sp>
      <p:pic>
        <p:nvPicPr>
          <p:cNvPr id="34" name="SAP Hybris Logo"/>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504000" y="504000"/>
            <a:ext cx="1099849" cy="216000"/>
          </a:xfrm>
          <a:prstGeom prst="rect">
            <a:avLst/>
          </a:prstGeom>
        </p:spPr>
      </p:pic>
    </p:spTree>
    <p:extLst>
      <p:ext uri="{BB962C8B-B14F-4D97-AF65-F5344CB8AC3E}">
        <p14:creationId xmlns:p14="http://schemas.microsoft.com/office/powerpoint/2010/main" val="2170434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tandard">
    <p:bg>
      <p:bgPr>
        <a:solidFill>
          <a:schemeClr val="bg1"/>
        </a:solidFill>
        <a:effectLst/>
      </p:bgPr>
    </p:bg>
    <p:spTree>
      <p:nvGrpSpPr>
        <p:cNvPr id="1" name=""/>
        <p:cNvGrpSpPr/>
        <p:nvPr/>
      </p:nvGrpSpPr>
      <p:grpSpPr>
        <a:xfrm>
          <a:off x="0" y="0"/>
          <a:ext cx="0" cy="0"/>
          <a:chOff x="0" y="0"/>
          <a:chExt cx="0" cy="0"/>
        </a:xfrm>
      </p:grpSpPr>
      <p:sp>
        <p:nvSpPr>
          <p:cNvPr id="6" name="Title Placeholder 1"/>
          <p:cNvSpPr>
            <a:spLocks noGrp="1"/>
          </p:cNvSpPr>
          <p:nvPr>
            <p:ph type="title"/>
          </p:nvPr>
        </p:nvSpPr>
        <p:spPr bwMode="gray">
          <a:xfrm>
            <a:off x="259163" y="284721"/>
            <a:ext cx="11166607" cy="756000"/>
          </a:xfrm>
          <a:prstGeom prst="rect">
            <a:avLst/>
          </a:prstGeom>
        </p:spPr>
        <p:txBody>
          <a:bodyPr vert="horz" lIns="0" tIns="0" rIns="0" bIns="0" rtlCol="0" anchor="t" anchorCtr="0">
            <a:noAutofit/>
          </a:bodyPr>
          <a:lstStyle/>
          <a:p>
            <a:r>
              <a:rPr lang="en-US" noProof="0"/>
              <a:t>Insert page title</a:t>
            </a:r>
          </a:p>
        </p:txBody>
      </p:sp>
      <p:sp>
        <p:nvSpPr>
          <p:cNvPr id="7" name="Text Placeholder 2"/>
          <p:cNvSpPr>
            <a:spLocks noGrp="1"/>
          </p:cNvSpPr>
          <p:nvPr>
            <p:ph idx="1"/>
          </p:nvPr>
        </p:nvSpPr>
        <p:spPr bwMode="gray">
          <a:xfrm>
            <a:off x="259163" y="1210299"/>
            <a:ext cx="11650557" cy="4836291"/>
          </a:xfrm>
          <a:prstGeom prst="rect">
            <a:avLst/>
          </a:prstGeom>
        </p:spPr>
        <p:txBody>
          <a:bodyPr vert="horz" lIns="0" tIns="0" rIns="0" bIns="0" rtlCol="0">
            <a:no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76938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ylko tytuł">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ytuł i teks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2.xml"/><Relationship Id="rId3" Type="http://schemas.openxmlformats.org/officeDocument/2006/relationships/slideLayout" Target="../slideLayouts/slideLayout31.xml"/><Relationship Id="rId21" Type="http://schemas.microsoft.com/office/2007/relationships/hdphoto" Target="../media/hdphoto1.wdp"/><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9.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8.pn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image" Target="../media/image10.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theme" Target="../theme/theme3.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INTERNAL</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408294523"/>
      </p:ext>
    </p:extLst>
  </p:cSld>
  <p:clrMap bg1="dk1" tx1="lt1" bg2="dk2" tx2="lt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77" r:id="rId16"/>
    <p:sldLayoutId id="2147483757" r:id="rId17"/>
    <p:sldLayoutId id="2147483748" r:id="rId18"/>
    <p:sldLayoutId id="2147483762" r:id="rId19"/>
    <p:sldLayoutId id="2147483771" r:id="rId20"/>
    <p:sldLayoutId id="2147483763" r:id="rId21"/>
    <p:sldLayoutId id="2147483751" r:id="rId22"/>
    <p:sldLayoutId id="2147483753" r:id="rId23"/>
    <p:sldLayoutId id="2147483756" r:id="rId24"/>
    <p:sldLayoutId id="2147483740" r:id="rId25"/>
    <p:sldLayoutId id="2147483754" r:id="rId26"/>
    <p:sldLayoutId id="2147483755" r:id="rId27"/>
    <p:sldLayoutId id="2147483778" r:id="rId2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pic>
        <p:nvPicPr>
          <p:cNvPr id="6" name="Bild 5" descr="hg-verlauf.png"/>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0" y="0"/>
            <a:ext cx="12195175" cy="6858000"/>
          </a:xfrm>
          <a:prstGeom prst="rect">
            <a:avLst/>
          </a:prstGeom>
        </p:spPr>
      </p:pic>
      <p:sp>
        <p:nvSpPr>
          <p:cNvPr id="2" name="Title Placeholder 1"/>
          <p:cNvSpPr>
            <a:spLocks noGrp="1"/>
          </p:cNvSpPr>
          <p:nvPr>
            <p:ph type="title"/>
          </p:nvPr>
        </p:nvSpPr>
        <p:spPr bwMode="gray">
          <a:xfrm>
            <a:off x="259163" y="284721"/>
            <a:ext cx="11166607" cy="652608"/>
          </a:xfrm>
          <a:prstGeom prst="rect">
            <a:avLst/>
          </a:prstGeom>
        </p:spPr>
        <p:txBody>
          <a:bodyPr vert="horz" lIns="0" tIns="0" rIns="0" bIns="0" rtlCol="0" anchor="t" anchorCtr="0">
            <a:noAutofit/>
          </a:bodyPr>
          <a:lstStyle/>
          <a:p>
            <a:r>
              <a:rPr lang="en-US" noProof="0"/>
              <a:t>Insert page title</a:t>
            </a:r>
          </a:p>
        </p:txBody>
      </p:sp>
      <p:sp>
        <p:nvSpPr>
          <p:cNvPr id="3" name="Text Placeholder 2"/>
          <p:cNvSpPr>
            <a:spLocks noGrp="1"/>
          </p:cNvSpPr>
          <p:nvPr>
            <p:ph type="body" idx="1"/>
          </p:nvPr>
        </p:nvSpPr>
        <p:spPr bwMode="gray">
          <a:xfrm>
            <a:off x="259163" y="1210299"/>
            <a:ext cx="11650557" cy="4836291"/>
          </a:xfrm>
          <a:prstGeom prst="rect">
            <a:avLst/>
          </a:prstGeom>
        </p:spPr>
        <p:txBody>
          <a:bodyPr vert="horz" lIns="0" tIns="0" rIns="0" bIns="0" rtlCol="0">
            <a:no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12" name="Bild 11" descr="(y)_blue_transparent.png"/>
          <p:cNvPicPr>
            <a:picLocks noChangeAspect="1"/>
          </p:cNvPicPr>
          <p:nvPr userDrawn="1"/>
        </p:nvPicPr>
        <p:blipFill>
          <a:blip r:embed="rId20">
            <a:extLst>
              <a:ext uri="{BEBA8EAE-BF5A-486C-A8C5-ECC9F3942E4B}">
                <a14:imgProps xmlns:a14="http://schemas.microsoft.com/office/drawing/2010/main">
                  <a14:imgLayer r:embed="rId2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513572" y="135337"/>
            <a:ext cx="559531" cy="614227"/>
          </a:xfrm>
          <a:prstGeom prst="rect">
            <a:avLst/>
          </a:prstGeom>
        </p:spPr>
      </p:pic>
      <p:pic>
        <p:nvPicPr>
          <p:cNvPr id="13" name="image9.png"/>
          <p:cNvPicPr/>
          <p:nvPr userDrawn="1"/>
        </p:nvPicPr>
        <p:blipFill>
          <a:blip r:embed="rId22">
            <a:extLst/>
          </a:blip>
          <a:stretch>
            <a:fillRect/>
          </a:stretch>
        </p:blipFill>
        <p:spPr>
          <a:xfrm>
            <a:off x="259162" y="6299162"/>
            <a:ext cx="632613" cy="313097"/>
          </a:xfrm>
          <a:prstGeom prst="rect">
            <a:avLst/>
          </a:prstGeom>
          <a:ln w="12700">
            <a:miter lim="400000"/>
          </a:ln>
        </p:spPr>
      </p:pic>
    </p:spTree>
    <p:extLst>
      <p:ext uri="{BB962C8B-B14F-4D97-AF65-F5344CB8AC3E}">
        <p14:creationId xmlns:p14="http://schemas.microsoft.com/office/powerpoint/2010/main" val="2349850398"/>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1219170" rtl="0" eaLnBrk="1" latinLnBrk="0" hangingPunct="1">
        <a:lnSpc>
          <a:spcPct val="90000"/>
        </a:lnSpc>
        <a:spcBef>
          <a:spcPct val="0"/>
        </a:spcBef>
        <a:buNone/>
        <a:defRPr sz="2800" b="1" kern="1200">
          <a:solidFill>
            <a:schemeClr val="bg1"/>
          </a:solidFill>
          <a:latin typeface="+mj-lt"/>
          <a:ea typeface="+mj-ea"/>
          <a:cs typeface="+mj-cs"/>
        </a:defRPr>
      </a:lvl1pPr>
    </p:titleStyle>
    <p:bodyStyle>
      <a:lvl1pPr marL="0" indent="0" algn="l" defTabSz="1219170" rtl="0" eaLnBrk="1" latinLnBrk="0" hangingPunct="1">
        <a:spcBef>
          <a:spcPts val="2160"/>
        </a:spcBef>
        <a:buClr>
          <a:schemeClr val="accent1"/>
        </a:buClr>
        <a:buSzPct val="80000"/>
        <a:buFontTx/>
        <a:buNone/>
        <a:defRPr sz="2400" b="1" kern="1200">
          <a:solidFill>
            <a:srgbClr val="FFFFFF"/>
          </a:solidFill>
          <a:latin typeface="+mn-lt"/>
          <a:ea typeface="+mn-ea"/>
          <a:cs typeface="+mn-cs"/>
        </a:defRPr>
      </a:lvl1pPr>
      <a:lvl2pPr marL="0" indent="0" algn="l" defTabSz="1219170" rtl="0" eaLnBrk="1" latinLnBrk="0" hangingPunct="1">
        <a:spcBef>
          <a:spcPts val="667"/>
        </a:spcBef>
        <a:buClr>
          <a:schemeClr val="accent1"/>
        </a:buClr>
        <a:buSzPct val="80000"/>
        <a:buFont typeface="Wingdings" pitchFamily="2" charset="2"/>
        <a:buNone/>
        <a:defRPr sz="2400" kern="1200">
          <a:solidFill>
            <a:srgbClr val="FFFFFF"/>
          </a:solidFill>
          <a:latin typeface="+mn-lt"/>
          <a:ea typeface="+mn-ea"/>
          <a:cs typeface="+mn-cs"/>
        </a:defRPr>
      </a:lvl2pPr>
      <a:lvl3pPr marL="359824" indent="-241294" algn="l" defTabSz="1219170" rtl="0" eaLnBrk="1" latinLnBrk="0" hangingPunct="1">
        <a:spcBef>
          <a:spcPts val="560"/>
        </a:spcBef>
        <a:buClr>
          <a:schemeClr val="accent1"/>
        </a:buClr>
        <a:buSzPct val="100000"/>
        <a:buFont typeface="Wingdings" pitchFamily="2" charset="2"/>
        <a:buChar char=""/>
        <a:defRPr sz="2133" kern="1200">
          <a:solidFill>
            <a:srgbClr val="FFFFFF"/>
          </a:solidFill>
          <a:latin typeface="+mn-lt"/>
          <a:ea typeface="+mn-ea"/>
          <a:cs typeface="+mn-cs"/>
        </a:defRPr>
      </a:lvl3pPr>
      <a:lvl4pPr marL="596885" indent="-237061" algn="l" defTabSz="1219170" rtl="0" eaLnBrk="1" latinLnBrk="0" hangingPunct="1">
        <a:spcBef>
          <a:spcPts val="560"/>
        </a:spcBef>
        <a:buClrTx/>
        <a:buSzPct val="100000"/>
        <a:buFont typeface="Arial" pitchFamily="34" charset="0"/>
        <a:buChar char="–"/>
        <a:defRPr sz="1867" kern="1200">
          <a:solidFill>
            <a:srgbClr val="FFFFFF"/>
          </a:solidFill>
          <a:latin typeface="+mn-lt"/>
          <a:ea typeface="+mn-ea"/>
          <a:cs typeface="+mn-cs"/>
        </a:defRPr>
      </a:lvl4pPr>
      <a:lvl5pPr marL="836063" indent="-239178" algn="l" defTabSz="1219170" rtl="0" eaLnBrk="1" latinLnBrk="0" hangingPunct="1">
        <a:spcBef>
          <a:spcPts val="336"/>
        </a:spcBef>
        <a:buClrTx/>
        <a:buSzPct val="100000"/>
        <a:buFont typeface="Courier New" pitchFamily="49" charset="0"/>
        <a:buChar char="o"/>
        <a:defRPr sz="1867" kern="1200">
          <a:solidFill>
            <a:srgbClr val="FFFFFF"/>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de-DE"/>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a:solidFill>
                  <a:schemeClr val="tx1"/>
                </a:solidFill>
              </a:rPr>
              <a:t>2018 SAP SE or an SAP affiliate company. All rights reserved.  </a:t>
            </a:r>
            <a:r>
              <a:rPr kumimoji="0" lang="en-US" sz="600" b="0" i="0" u="none" kern="0" baseline="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grpSp>
        <p:nvGrpSpPr>
          <p:cNvPr id="4" name="Group 3"/>
          <p:cNvGrpSpPr/>
          <p:nvPr userDrawn="1"/>
        </p:nvGrpSpPr>
        <p:grpSpPr>
          <a:xfrm>
            <a:off x="0" y="0"/>
            <a:ext cx="12195175" cy="251942"/>
            <a:chOff x="0" y="0"/>
            <a:chExt cx="12195175" cy="251942"/>
          </a:xfrm>
        </p:grpSpPr>
        <p:sp>
          <p:nvSpPr>
            <p:cNvPr id="12" name="Rectangle SAP Gold"/>
            <p:cNvSpPr/>
            <p:nvPr userDrawn="1"/>
          </p:nvSpPr>
          <p:spPr bwMode="gray">
            <a:xfrm>
              <a:off x="0" y="0"/>
              <a:ext cx="12195175" cy="251942"/>
            </a:xfrm>
            <a:prstGeom prst="rect">
              <a:avLst/>
            </a:prstGeom>
            <a:solidFill>
              <a:schemeClr val="tx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1963430831"/>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 id="2147483815" r:id="rId18"/>
    <p:sldLayoutId id="2147483816" r:id="rId19"/>
    <p:sldLayoutId id="2147483817" r:id="rId20"/>
    <p:sldLayoutId id="2147483818" r:id="rId21"/>
    <p:sldLayoutId id="2147483819" r:id="rId22"/>
    <p:sldLayoutId id="2147483820" r:id="rId23"/>
    <p:sldLayoutId id="2147483821" r:id="rId24"/>
    <p:sldLayoutId id="2147483822" r:id="rId25"/>
    <p:sldLayoutId id="2147483823" r:id="rId26"/>
    <p:sldLayoutId id="2147483824" r:id="rId27"/>
    <p:sldLayoutId id="2147483825" r:id="rId2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7.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8.xml"/><Relationship Id="rId6" Type="http://schemas.microsoft.com/office/2007/relationships/hdphoto" Target="../media/hdphoto5.wdp"/><Relationship Id="rId5" Type="http://schemas.openxmlformats.org/officeDocument/2006/relationships/image" Target="../media/image22.png"/><Relationship Id="rId4" Type="http://schemas.microsoft.com/office/2007/relationships/hdphoto" Target="../media/hdphoto4.wdp"/><Relationship Id="rId9" Type="http://schemas.openxmlformats.org/officeDocument/2006/relationships/image" Target="../media/image24.png"/></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8.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kubernetes-helm/monocular/tree/master/deployment/monocular" TargetMode="External"/><Relationship Id="rId2" Type="http://schemas.openxmlformats.org/officeDocument/2006/relationships/hyperlink" Target="https://github.com/kubernetes/charts" TargetMode="External"/><Relationship Id="rId1" Type="http://schemas.openxmlformats.org/officeDocument/2006/relationships/slideLayout" Target="../slideLayouts/slideLayout9.xml"/><Relationship Id="rId5" Type="http://schemas.openxmlformats.org/officeDocument/2006/relationships/hyperlink" Target="http://helm-repository.yrd.rot.hybris.com/" TargetMode="External"/><Relationship Id="rId4" Type="http://schemas.openxmlformats.org/officeDocument/2006/relationships/hyperlink" Target="https://raw.githubusercontent.com/SAPHybrisGliwice/devops-community_chapter2/master/JB-helm"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6.xml"/><Relationship Id="rId1" Type="http://schemas.openxmlformats.org/officeDocument/2006/relationships/slideLayout" Target="../slideLayouts/slideLayout39.xml"/><Relationship Id="rId5" Type="http://schemas.openxmlformats.org/officeDocument/2006/relationships/image" Target="../media/image46.tiff"/><Relationship Id="rId4" Type="http://schemas.openxmlformats.org/officeDocument/2006/relationships/image" Target="../media/image45.jpeg"/></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39.xml"/><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9.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27.tiff"/></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dirty="0" err="1"/>
              <a:t>Devops</a:t>
            </a:r>
            <a:r>
              <a:rPr lang="en-US" dirty="0"/>
              <a:t> Community Chapter 2</a:t>
            </a:r>
            <a:br>
              <a:rPr lang="en-US" dirty="0"/>
            </a:br>
            <a:r>
              <a:rPr lang="en-US" dirty="0" err="1">
                <a:solidFill>
                  <a:schemeClr val="accent1"/>
                </a:solidFill>
              </a:rPr>
              <a:t>Czyli</a:t>
            </a:r>
            <a:r>
              <a:rPr lang="en-US" dirty="0">
                <a:solidFill>
                  <a:schemeClr val="accent1"/>
                </a:solidFill>
              </a:rPr>
              <a:t>: </a:t>
            </a:r>
            <a:r>
              <a:rPr lang="en-US" dirty="0" err="1">
                <a:solidFill>
                  <a:schemeClr val="accent1"/>
                </a:solidFill>
              </a:rPr>
              <a:t>jak</a:t>
            </a:r>
            <a:r>
              <a:rPr lang="en-US" dirty="0">
                <a:solidFill>
                  <a:schemeClr val="accent1"/>
                </a:solidFill>
              </a:rPr>
              <a:t> </a:t>
            </a:r>
            <a:r>
              <a:rPr lang="en-US" dirty="0" err="1">
                <a:solidFill>
                  <a:schemeClr val="accent1"/>
                </a:solidFill>
              </a:rPr>
              <a:t>przestałem</a:t>
            </a:r>
            <a:r>
              <a:rPr lang="en-US" dirty="0">
                <a:solidFill>
                  <a:schemeClr val="accent1"/>
                </a:solidFill>
              </a:rPr>
              <a:t> </a:t>
            </a:r>
            <a:r>
              <a:rPr lang="en-US" dirty="0" err="1">
                <a:solidFill>
                  <a:schemeClr val="accent1"/>
                </a:solidFill>
              </a:rPr>
              <a:t>klikać</a:t>
            </a:r>
            <a:r>
              <a:rPr lang="en-US" dirty="0">
                <a:solidFill>
                  <a:schemeClr val="accent1"/>
                </a:solidFill>
              </a:rPr>
              <a:t> I </a:t>
            </a:r>
            <a:r>
              <a:rPr lang="en-US" dirty="0" err="1">
                <a:solidFill>
                  <a:schemeClr val="accent1"/>
                </a:solidFill>
              </a:rPr>
              <a:t>pokochałem</a:t>
            </a:r>
            <a:r>
              <a:rPr lang="en-US" dirty="0">
                <a:solidFill>
                  <a:schemeClr val="accent1"/>
                </a:solidFill>
              </a:rPr>
              <a:t> </a:t>
            </a:r>
            <a:r>
              <a:rPr lang="en-US" dirty="0" err="1">
                <a:solidFill>
                  <a:schemeClr val="accent1"/>
                </a:solidFill>
              </a:rPr>
              <a:t>automatyzację</a:t>
            </a:r>
            <a:endParaRPr lang="de-DE" dirty="0">
              <a:solidFill>
                <a:schemeClr val="accent1"/>
              </a:solidFill>
            </a:endParaRPr>
          </a:p>
        </p:txBody>
      </p:sp>
      <p:pic>
        <p:nvPicPr>
          <p:cNvPr id="13" name="Obraz 12">
            <a:extLst>
              <a:ext uri="{FF2B5EF4-FFF2-40B4-BE49-F238E27FC236}">
                <a16:creationId xmlns:a16="http://schemas.microsoft.com/office/drawing/2014/main" id="{1A7D7974-BD07-8643-AC8B-11D4E0A7BFFB}"/>
              </a:ext>
            </a:extLst>
          </p:cNvPr>
          <p:cNvPicPr>
            <a:picLocks noChangeAspect="1"/>
          </p:cNvPicPr>
          <p:nvPr/>
        </p:nvPicPr>
        <p:blipFill>
          <a:blip r:embed="rId2"/>
          <a:stretch>
            <a:fillRect/>
          </a:stretch>
        </p:blipFill>
        <p:spPr>
          <a:xfrm>
            <a:off x="3038593" y="206828"/>
            <a:ext cx="5399614" cy="3575971"/>
          </a:xfrm>
          <a:prstGeom prst="rect">
            <a:avLst/>
          </a:prstGeom>
          <a:effectLst>
            <a:softEdge rad="127000"/>
          </a:effectLst>
        </p:spPr>
      </p:pic>
    </p:spTree>
    <p:extLst>
      <p:ext uri="{BB962C8B-B14F-4D97-AF65-F5344CB8AC3E}">
        <p14:creationId xmlns:p14="http://schemas.microsoft.com/office/powerpoint/2010/main" val="1786748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dirty="0"/>
              <a:t>Container orchestration</a:t>
            </a:r>
          </a:p>
        </p:txBody>
      </p:sp>
      <p:sp>
        <p:nvSpPr>
          <p:cNvPr id="5" name="Text Placeholder">
            <a:extLst>
              <a:ext uri="{FF2B5EF4-FFF2-40B4-BE49-F238E27FC236}">
                <a16:creationId xmlns:a16="http://schemas.microsoft.com/office/drawing/2014/main" id="{6D7E3238-71BF-164A-AA4C-458836A293AD}"/>
              </a:ext>
            </a:extLst>
          </p:cNvPr>
          <p:cNvSpPr txBox="1">
            <a:spLocks/>
          </p:cNvSpPr>
          <p:nvPr/>
        </p:nvSpPr>
        <p:spPr>
          <a:xfrm>
            <a:off x="503999" y="1620000"/>
            <a:ext cx="11186477" cy="4716000"/>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lvl="1"/>
            <a:r>
              <a:rPr lang="en-US" dirty="0"/>
              <a:t>K8S</a:t>
            </a:r>
          </a:p>
          <a:p>
            <a:pPr lvl="1"/>
            <a:r>
              <a:rPr lang="en-US" dirty="0"/>
              <a:t>Mesos/Marathon</a:t>
            </a:r>
          </a:p>
          <a:p>
            <a:pPr lvl="1"/>
            <a:r>
              <a:rPr lang="en-US" dirty="0"/>
              <a:t>Docker Swarm</a:t>
            </a:r>
          </a:p>
          <a:p>
            <a:pPr lvl="1"/>
            <a:endParaRPr lang="en-US" dirty="0"/>
          </a:p>
          <a:p>
            <a:pPr marL="0" lvl="1" indent="0">
              <a:buNone/>
            </a:pPr>
            <a:endParaRPr lang="en-US" dirty="0"/>
          </a:p>
        </p:txBody>
      </p:sp>
      <p:pic>
        <p:nvPicPr>
          <p:cNvPr id="4" name="Picture 3">
            <a:extLst>
              <a:ext uri="{FF2B5EF4-FFF2-40B4-BE49-F238E27FC236}">
                <a16:creationId xmlns:a16="http://schemas.microsoft.com/office/drawing/2014/main" id="{A4392D6C-6518-3B4A-B144-2CDB63592279}"/>
              </a:ext>
            </a:extLst>
          </p:cNvPr>
          <p:cNvPicPr>
            <a:picLocks noChangeAspect="1"/>
          </p:cNvPicPr>
          <p:nvPr/>
        </p:nvPicPr>
        <p:blipFill>
          <a:blip r:embed="rId2"/>
          <a:stretch>
            <a:fillRect/>
          </a:stretch>
        </p:blipFill>
        <p:spPr>
          <a:xfrm>
            <a:off x="6870700" y="764865"/>
            <a:ext cx="4503737" cy="4503737"/>
          </a:xfrm>
          <a:prstGeom prst="rect">
            <a:avLst/>
          </a:prstGeom>
        </p:spPr>
      </p:pic>
    </p:spTree>
    <p:extLst>
      <p:ext uri="{BB962C8B-B14F-4D97-AF65-F5344CB8AC3E}">
        <p14:creationId xmlns:p14="http://schemas.microsoft.com/office/powerpoint/2010/main" val="763334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pl-PL">
                <a:solidFill>
                  <a:schemeClr val="bg1"/>
                </a:solidFill>
              </a:rPr>
              <a:t>Rolling </a:t>
            </a:r>
            <a:r>
              <a:rPr lang="en-US">
                <a:solidFill>
                  <a:schemeClr val="bg1"/>
                </a:solidFill>
              </a:rPr>
              <a:t>update</a:t>
            </a:r>
            <a:r>
              <a:rPr lang="pl-PL">
                <a:solidFill>
                  <a:schemeClr val="bg1"/>
                </a:solidFill>
              </a:rPr>
              <a:t>s</a:t>
            </a:r>
            <a:r>
              <a:rPr lang="en-US">
                <a:solidFill>
                  <a:schemeClr val="bg1"/>
                </a:solidFill>
              </a:rPr>
              <a:t> </a:t>
            </a:r>
            <a:r>
              <a:rPr lang="pl-PL">
                <a:solidFill>
                  <a:schemeClr val="bg1"/>
                </a:solidFill>
              </a:rPr>
              <a:t>w</a:t>
            </a:r>
            <a:r>
              <a:rPr lang="en-US">
                <a:solidFill>
                  <a:schemeClr val="bg1"/>
                </a:solidFill>
              </a:rPr>
              <a:t> </a:t>
            </a:r>
            <a:r>
              <a:rPr lang="en-US">
                <a:solidFill>
                  <a:schemeClr val="accent1"/>
                </a:solidFill>
              </a:rPr>
              <a:t>K</a:t>
            </a:r>
            <a:r>
              <a:rPr lang="pl-PL" err="1">
                <a:solidFill>
                  <a:schemeClr val="accent1"/>
                </a:solidFill>
              </a:rPr>
              <a:t>ubernetesie</a:t>
            </a:r>
            <a:endParaRPr lang="en-US">
              <a:solidFill>
                <a:schemeClr val="accent1"/>
              </a:solidFill>
            </a:endParaRPr>
          </a:p>
        </p:txBody>
      </p:sp>
      <p:pic>
        <p:nvPicPr>
          <p:cNvPr id="7" name="Picture Placeholder 6">
            <a:extLst>
              <a:ext uri="{FF2B5EF4-FFF2-40B4-BE49-F238E27FC236}">
                <a16:creationId xmlns:a16="http://schemas.microsoft.com/office/drawing/2014/main" id="{EE2D5AD8-F668-7840-8E90-67354AF0B717}"/>
              </a:ext>
            </a:extLst>
          </p:cNvPr>
          <p:cNvPicPr>
            <a:picLocks noGrp="1" noChangeAspect="1"/>
          </p:cNvPicPr>
          <p:nvPr>
            <p:ph type="pic" sz="quarter" idx="12"/>
          </p:nvPr>
        </p:nvPicPr>
        <p:blipFill>
          <a:blip r:embed="rId2"/>
          <a:srcRect t="3116" b="3116"/>
          <a:stretch>
            <a:fillRect/>
          </a:stretch>
        </p:blipFill>
        <p:spPr/>
      </p:pic>
    </p:spTree>
    <p:extLst>
      <p:ext uri="{BB962C8B-B14F-4D97-AF65-F5344CB8AC3E}">
        <p14:creationId xmlns:p14="http://schemas.microsoft.com/office/powerpoint/2010/main" val="3358700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a:solidFill>
                  <a:schemeClr val="bg1"/>
                </a:solidFill>
              </a:rPr>
              <a:t>Pod, </a:t>
            </a:r>
            <a:r>
              <a:rPr lang="pl-PL" err="1">
                <a:solidFill>
                  <a:schemeClr val="bg1"/>
                </a:solidFill>
              </a:rPr>
              <a:t>ReplicaSet</a:t>
            </a:r>
            <a:r>
              <a:rPr lang="pl-PL">
                <a:solidFill>
                  <a:schemeClr val="bg1"/>
                </a:solidFill>
              </a:rPr>
              <a:t>, </a:t>
            </a:r>
            <a:r>
              <a:rPr lang="en-US">
                <a:solidFill>
                  <a:schemeClr val="bg1"/>
                </a:solidFill>
              </a:rPr>
              <a:t>Deployment</a:t>
            </a:r>
          </a:p>
        </p:txBody>
      </p:sp>
      <p:sp>
        <p:nvSpPr>
          <p:cNvPr id="6" name="TextBox 5">
            <a:extLst>
              <a:ext uri="{FF2B5EF4-FFF2-40B4-BE49-F238E27FC236}">
                <a16:creationId xmlns:a16="http://schemas.microsoft.com/office/drawing/2014/main" id="{B597989F-E4F5-E44A-825A-EE45089E16AD}"/>
              </a:ext>
            </a:extLst>
          </p:cNvPr>
          <p:cNvSpPr txBox="1"/>
          <p:nvPr/>
        </p:nvSpPr>
        <p:spPr>
          <a:xfrm>
            <a:off x="671359" y="3297836"/>
            <a:ext cx="10923503" cy="369332"/>
          </a:xfrm>
          <a:prstGeom prst="rect">
            <a:avLst/>
          </a:prstGeom>
          <a:noFill/>
          <a:ln>
            <a:noFill/>
          </a:ln>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400" b="0" i="0" u="none" strike="noStrike" kern="1200" cap="none" spc="0" normalizeH="0" baseline="0" noProof="0">
                <a:ln>
                  <a:noFill/>
                </a:ln>
                <a:solidFill>
                  <a:srgbClr val="FFFFFF"/>
                </a:solidFill>
                <a:effectLst/>
                <a:uLnTx/>
                <a:uFillTx/>
                <a:latin typeface="Arial"/>
                <a:ea typeface="+mn-ea"/>
                <a:cs typeface="+mn-cs"/>
              </a:rPr>
              <a:t>A </a:t>
            </a:r>
            <a:r>
              <a:rPr kumimoji="0" lang="en-US" sz="2400" b="0" i="1" u="none" strike="noStrike" kern="1200" cap="none" spc="0" normalizeH="0" baseline="0" noProof="0">
                <a:ln>
                  <a:noFill/>
                </a:ln>
                <a:solidFill>
                  <a:srgbClr val="FFFFFF"/>
                </a:solidFill>
                <a:effectLst/>
                <a:uLnTx/>
                <a:uFillTx/>
                <a:latin typeface="Arial"/>
                <a:ea typeface="+mn-ea"/>
                <a:cs typeface="+mn-cs"/>
              </a:rPr>
              <a:t>Deployment</a:t>
            </a:r>
            <a:r>
              <a:rPr kumimoji="0" lang="en-US" sz="2400" b="0" i="0" u="none" strike="noStrike" kern="1200" cap="none" spc="0" normalizeH="0" baseline="0" noProof="0">
                <a:ln>
                  <a:noFill/>
                </a:ln>
                <a:solidFill>
                  <a:srgbClr val="FFFFFF"/>
                </a:solidFill>
                <a:effectLst/>
                <a:uLnTx/>
                <a:uFillTx/>
                <a:latin typeface="Arial"/>
                <a:ea typeface="+mn-ea"/>
                <a:cs typeface="+mn-cs"/>
              </a:rPr>
              <a:t> controller provides declarative updates for </a:t>
            </a:r>
            <a:r>
              <a:rPr kumimoji="0" lang="en-US" sz="2400" b="0" i="0" u="sng" strike="noStrike" kern="1200" cap="none" spc="0" normalizeH="0" baseline="0" noProof="0">
                <a:ln>
                  <a:noFill/>
                </a:ln>
                <a:solidFill>
                  <a:srgbClr val="FFFFFF"/>
                </a:solidFill>
                <a:effectLst/>
                <a:uLnTx/>
                <a:uFillTx/>
                <a:latin typeface="Arial"/>
                <a:ea typeface="+mn-ea"/>
                <a:cs typeface="+mn-cs"/>
              </a:rPr>
              <a:t>Pods</a:t>
            </a:r>
            <a:r>
              <a:rPr kumimoji="0" lang="en-US" sz="2400" b="0" i="0" u="none" strike="noStrike" kern="1200" cap="none" spc="0" normalizeH="0" baseline="0" noProof="0">
                <a:ln>
                  <a:noFill/>
                </a:ln>
                <a:solidFill>
                  <a:srgbClr val="FFFFFF"/>
                </a:solidFill>
                <a:effectLst/>
                <a:uLnTx/>
                <a:uFillTx/>
                <a:latin typeface="Arial"/>
                <a:ea typeface="+mn-ea"/>
                <a:cs typeface="+mn-cs"/>
              </a:rPr>
              <a:t> and </a:t>
            </a:r>
            <a:r>
              <a:rPr kumimoji="0" lang="en-US" sz="2400" b="0" i="0" u="sng" strike="noStrike" kern="1200" cap="none" spc="0" normalizeH="0" baseline="0" noProof="0">
                <a:ln>
                  <a:noFill/>
                </a:ln>
                <a:solidFill>
                  <a:srgbClr val="FFFFFF"/>
                </a:solidFill>
                <a:effectLst/>
                <a:uLnTx/>
                <a:uFillTx/>
                <a:latin typeface="Arial"/>
                <a:ea typeface="+mn-ea"/>
                <a:cs typeface="+mn-cs"/>
              </a:rPr>
              <a:t>ReplicaSets</a:t>
            </a:r>
            <a:r>
              <a:rPr kumimoji="0" lang="en-US" sz="2400" b="0" i="0" u="none" strike="noStrike" kern="1200" cap="none" spc="0" normalizeH="0" baseline="0" noProof="0">
                <a:ln>
                  <a:noFill/>
                </a:ln>
                <a:solidFill>
                  <a:srgbClr val="FFFFFF"/>
                </a:solidFill>
                <a:effectLst/>
                <a:uLnTx/>
                <a:uFillTx/>
                <a:latin typeface="Arial"/>
                <a:ea typeface="+mn-ea"/>
                <a:cs typeface="+mn-cs"/>
              </a:rPr>
              <a:t>.</a:t>
            </a:r>
            <a:endParaRPr kumimoji="0" lang="en-US" sz="2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Tree>
    <p:extLst>
      <p:ext uri="{BB962C8B-B14F-4D97-AF65-F5344CB8AC3E}">
        <p14:creationId xmlns:p14="http://schemas.microsoft.com/office/powerpoint/2010/main" val="2811956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a:solidFill>
                  <a:schemeClr val="accent1"/>
                </a:solidFill>
              </a:rPr>
              <a:t>Pod</a:t>
            </a:r>
            <a:r>
              <a:rPr lang="pl-PL">
                <a:solidFill>
                  <a:schemeClr val="bg1"/>
                </a:solidFill>
              </a:rPr>
              <a:t>, </a:t>
            </a:r>
            <a:r>
              <a:rPr lang="pl-PL" err="1">
                <a:solidFill>
                  <a:schemeClr val="bg1"/>
                </a:solidFill>
              </a:rPr>
              <a:t>ReplicaSet</a:t>
            </a:r>
            <a:r>
              <a:rPr lang="pl-PL">
                <a:solidFill>
                  <a:schemeClr val="bg1"/>
                </a:solidFill>
              </a:rPr>
              <a:t>, </a:t>
            </a:r>
            <a:r>
              <a:rPr lang="en-US">
                <a:solidFill>
                  <a:schemeClr val="bg1"/>
                </a:solidFill>
              </a:rPr>
              <a:t>Deployment</a:t>
            </a:r>
          </a:p>
        </p:txBody>
      </p:sp>
      <p:sp>
        <p:nvSpPr>
          <p:cNvPr id="2" name="Hexagon 1">
            <a:extLst>
              <a:ext uri="{FF2B5EF4-FFF2-40B4-BE49-F238E27FC236}">
                <a16:creationId xmlns:a16="http://schemas.microsoft.com/office/drawing/2014/main" id="{F48074F2-07D6-0B44-97C8-54EC33A02F19}"/>
              </a:ext>
            </a:extLst>
          </p:cNvPr>
          <p:cNvSpPr/>
          <p:nvPr/>
        </p:nvSpPr>
        <p:spPr bwMode="gray">
          <a:xfrm rot="5400000">
            <a:off x="5048366" y="2941350"/>
            <a:ext cx="2096467" cy="1959315"/>
          </a:xfrm>
          <a:prstGeom prst="hexagon">
            <a:avLst/>
          </a:prstGeom>
          <a:solidFill>
            <a:schemeClr val="accent1"/>
          </a:solid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4" name="TextBox 3">
            <a:extLst>
              <a:ext uri="{FF2B5EF4-FFF2-40B4-BE49-F238E27FC236}">
                <a16:creationId xmlns:a16="http://schemas.microsoft.com/office/drawing/2014/main" id="{B608610D-DB2A-2546-B273-73026DEBA55A}"/>
              </a:ext>
            </a:extLst>
          </p:cNvPr>
          <p:cNvSpPr txBox="1"/>
          <p:nvPr/>
        </p:nvSpPr>
        <p:spPr>
          <a:xfrm>
            <a:off x="6590547" y="2872774"/>
            <a:ext cx="485710" cy="307777"/>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0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Pod</a:t>
            </a:r>
          </a:p>
        </p:txBody>
      </p:sp>
      <p:sp>
        <p:nvSpPr>
          <p:cNvPr id="5" name="Hexagon 4">
            <a:extLst>
              <a:ext uri="{FF2B5EF4-FFF2-40B4-BE49-F238E27FC236}">
                <a16:creationId xmlns:a16="http://schemas.microsoft.com/office/drawing/2014/main" id="{C609CC23-A3CD-2045-BA86-7FACB4ABC786}"/>
              </a:ext>
            </a:extLst>
          </p:cNvPr>
          <p:cNvSpPr/>
          <p:nvPr/>
        </p:nvSpPr>
        <p:spPr bwMode="gray">
          <a:xfrm rot="5400000">
            <a:off x="5461355" y="3304972"/>
            <a:ext cx="553041" cy="516861"/>
          </a:xfrm>
          <a:prstGeom prst="hexagon">
            <a:avLst/>
          </a:prstGeom>
          <a:solidFill>
            <a:schemeClr val="bg1"/>
          </a:solid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6" name="Hexagon 5">
            <a:extLst>
              <a:ext uri="{FF2B5EF4-FFF2-40B4-BE49-F238E27FC236}">
                <a16:creationId xmlns:a16="http://schemas.microsoft.com/office/drawing/2014/main" id="{032856B0-DF76-4B48-9489-363A080F577B}"/>
              </a:ext>
            </a:extLst>
          </p:cNvPr>
          <p:cNvSpPr/>
          <p:nvPr/>
        </p:nvSpPr>
        <p:spPr bwMode="gray">
          <a:xfrm rot="5400000">
            <a:off x="5461354" y="4007913"/>
            <a:ext cx="553041" cy="516861"/>
          </a:xfrm>
          <a:prstGeom prst="hexagon">
            <a:avLst/>
          </a:prstGeom>
          <a:solidFill>
            <a:schemeClr val="bg1"/>
          </a:solid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8" name="TextBox 7">
            <a:extLst>
              <a:ext uri="{FF2B5EF4-FFF2-40B4-BE49-F238E27FC236}">
                <a16:creationId xmlns:a16="http://schemas.microsoft.com/office/drawing/2014/main" id="{D03E51F9-6D48-C34F-8488-61F47A16BAC6}"/>
              </a:ext>
            </a:extLst>
          </p:cNvPr>
          <p:cNvSpPr txBox="1"/>
          <p:nvPr/>
        </p:nvSpPr>
        <p:spPr>
          <a:xfrm>
            <a:off x="6113546" y="3409513"/>
            <a:ext cx="730969"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Cont-1</a:t>
            </a:r>
          </a:p>
        </p:txBody>
      </p:sp>
      <p:sp>
        <p:nvSpPr>
          <p:cNvPr id="9" name="TextBox 8">
            <a:extLst>
              <a:ext uri="{FF2B5EF4-FFF2-40B4-BE49-F238E27FC236}">
                <a16:creationId xmlns:a16="http://schemas.microsoft.com/office/drawing/2014/main" id="{14859DB0-3EC1-F64B-B4D0-A6AACA28F1FC}"/>
              </a:ext>
            </a:extLst>
          </p:cNvPr>
          <p:cNvSpPr txBox="1"/>
          <p:nvPr/>
        </p:nvSpPr>
        <p:spPr>
          <a:xfrm>
            <a:off x="6129919" y="4100140"/>
            <a:ext cx="730969"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Cont-2</a:t>
            </a:r>
          </a:p>
        </p:txBody>
      </p:sp>
    </p:spTree>
    <p:extLst>
      <p:ext uri="{BB962C8B-B14F-4D97-AF65-F5344CB8AC3E}">
        <p14:creationId xmlns:p14="http://schemas.microsoft.com/office/powerpoint/2010/main" val="4285629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a:solidFill>
                  <a:schemeClr val="accent1"/>
                </a:solidFill>
              </a:rPr>
              <a:t>Pod</a:t>
            </a:r>
            <a:r>
              <a:rPr lang="pl-PL">
                <a:solidFill>
                  <a:schemeClr val="bg1"/>
                </a:solidFill>
              </a:rPr>
              <a:t>, </a:t>
            </a:r>
            <a:r>
              <a:rPr lang="pl-PL" err="1">
                <a:solidFill>
                  <a:schemeClr val="accent1"/>
                </a:solidFill>
              </a:rPr>
              <a:t>ReplicaSet</a:t>
            </a:r>
            <a:r>
              <a:rPr lang="pl-PL">
                <a:solidFill>
                  <a:schemeClr val="bg1"/>
                </a:solidFill>
              </a:rPr>
              <a:t>, </a:t>
            </a:r>
            <a:r>
              <a:rPr lang="en-US">
                <a:solidFill>
                  <a:schemeClr val="bg1"/>
                </a:solidFill>
              </a:rPr>
              <a:t>Deployment</a:t>
            </a:r>
          </a:p>
        </p:txBody>
      </p:sp>
      <p:sp>
        <p:nvSpPr>
          <p:cNvPr id="2" name="Hexagon 1">
            <a:extLst>
              <a:ext uri="{FF2B5EF4-FFF2-40B4-BE49-F238E27FC236}">
                <a16:creationId xmlns:a16="http://schemas.microsoft.com/office/drawing/2014/main" id="{F48074F2-07D6-0B44-97C8-54EC33A02F19}"/>
              </a:ext>
            </a:extLst>
          </p:cNvPr>
          <p:cNvSpPr/>
          <p:nvPr/>
        </p:nvSpPr>
        <p:spPr bwMode="gray">
          <a:xfrm rot="5400000">
            <a:off x="5048366" y="2941350"/>
            <a:ext cx="2096467" cy="1959315"/>
          </a:xfrm>
          <a:prstGeom prst="hexagon">
            <a:avLst/>
          </a:prstGeom>
          <a:solidFill>
            <a:schemeClr val="accent1"/>
          </a:solid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4" name="TextBox 3">
            <a:extLst>
              <a:ext uri="{FF2B5EF4-FFF2-40B4-BE49-F238E27FC236}">
                <a16:creationId xmlns:a16="http://schemas.microsoft.com/office/drawing/2014/main" id="{B608610D-DB2A-2546-B273-73026DEBA55A}"/>
              </a:ext>
            </a:extLst>
          </p:cNvPr>
          <p:cNvSpPr txBox="1"/>
          <p:nvPr/>
        </p:nvSpPr>
        <p:spPr>
          <a:xfrm>
            <a:off x="6590547" y="2872774"/>
            <a:ext cx="485710" cy="307777"/>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0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Pod</a:t>
            </a:r>
          </a:p>
        </p:txBody>
      </p:sp>
      <p:sp>
        <p:nvSpPr>
          <p:cNvPr id="5" name="Hexagon 4">
            <a:extLst>
              <a:ext uri="{FF2B5EF4-FFF2-40B4-BE49-F238E27FC236}">
                <a16:creationId xmlns:a16="http://schemas.microsoft.com/office/drawing/2014/main" id="{C609CC23-A3CD-2045-BA86-7FACB4ABC786}"/>
              </a:ext>
            </a:extLst>
          </p:cNvPr>
          <p:cNvSpPr/>
          <p:nvPr/>
        </p:nvSpPr>
        <p:spPr bwMode="gray">
          <a:xfrm rot="5400000">
            <a:off x="5461355" y="3304972"/>
            <a:ext cx="553041" cy="516861"/>
          </a:xfrm>
          <a:prstGeom prst="hexagon">
            <a:avLst/>
          </a:prstGeom>
          <a:solidFill>
            <a:schemeClr val="bg1"/>
          </a:solid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6" name="Hexagon 5">
            <a:extLst>
              <a:ext uri="{FF2B5EF4-FFF2-40B4-BE49-F238E27FC236}">
                <a16:creationId xmlns:a16="http://schemas.microsoft.com/office/drawing/2014/main" id="{032856B0-DF76-4B48-9489-363A080F577B}"/>
              </a:ext>
            </a:extLst>
          </p:cNvPr>
          <p:cNvSpPr/>
          <p:nvPr/>
        </p:nvSpPr>
        <p:spPr bwMode="gray">
          <a:xfrm rot="5400000">
            <a:off x="5461354" y="4007913"/>
            <a:ext cx="553041" cy="516861"/>
          </a:xfrm>
          <a:prstGeom prst="hexagon">
            <a:avLst/>
          </a:prstGeom>
          <a:solidFill>
            <a:schemeClr val="bg1"/>
          </a:solid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8" name="TextBox 7">
            <a:extLst>
              <a:ext uri="{FF2B5EF4-FFF2-40B4-BE49-F238E27FC236}">
                <a16:creationId xmlns:a16="http://schemas.microsoft.com/office/drawing/2014/main" id="{D03E51F9-6D48-C34F-8488-61F47A16BAC6}"/>
              </a:ext>
            </a:extLst>
          </p:cNvPr>
          <p:cNvSpPr txBox="1"/>
          <p:nvPr/>
        </p:nvSpPr>
        <p:spPr>
          <a:xfrm>
            <a:off x="6113546" y="3409513"/>
            <a:ext cx="730969"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Cont-1</a:t>
            </a:r>
          </a:p>
        </p:txBody>
      </p:sp>
      <p:sp>
        <p:nvSpPr>
          <p:cNvPr id="9" name="TextBox 8">
            <a:extLst>
              <a:ext uri="{FF2B5EF4-FFF2-40B4-BE49-F238E27FC236}">
                <a16:creationId xmlns:a16="http://schemas.microsoft.com/office/drawing/2014/main" id="{14859DB0-3EC1-F64B-B4D0-A6AACA28F1FC}"/>
              </a:ext>
            </a:extLst>
          </p:cNvPr>
          <p:cNvSpPr txBox="1"/>
          <p:nvPr/>
        </p:nvSpPr>
        <p:spPr>
          <a:xfrm>
            <a:off x="6129919" y="4100140"/>
            <a:ext cx="730969"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Cont-2</a:t>
            </a:r>
          </a:p>
        </p:txBody>
      </p:sp>
      <p:sp>
        <p:nvSpPr>
          <p:cNvPr id="10" name="Hexagon 9">
            <a:extLst>
              <a:ext uri="{FF2B5EF4-FFF2-40B4-BE49-F238E27FC236}">
                <a16:creationId xmlns:a16="http://schemas.microsoft.com/office/drawing/2014/main" id="{AD80D9C2-8261-E44F-829B-9530EDA9993E}"/>
              </a:ext>
            </a:extLst>
          </p:cNvPr>
          <p:cNvSpPr/>
          <p:nvPr/>
        </p:nvSpPr>
        <p:spPr bwMode="gray">
          <a:xfrm rot="5400000">
            <a:off x="4530141" y="2425888"/>
            <a:ext cx="3199555" cy="2990238"/>
          </a:xfrm>
          <a:prstGeom prst="hexagon">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1" name="TextBox 10">
            <a:extLst>
              <a:ext uri="{FF2B5EF4-FFF2-40B4-BE49-F238E27FC236}">
                <a16:creationId xmlns:a16="http://schemas.microsoft.com/office/drawing/2014/main" id="{30885701-5F85-FA41-9EAF-BD12CFBDA56A}"/>
              </a:ext>
            </a:extLst>
          </p:cNvPr>
          <p:cNvSpPr txBox="1"/>
          <p:nvPr/>
        </p:nvSpPr>
        <p:spPr>
          <a:xfrm>
            <a:off x="6827412" y="2259091"/>
            <a:ext cx="1311256" cy="307777"/>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000" b="1"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rPr>
              <a:t>ReplicaSet</a:t>
            </a:r>
            <a:endParaRPr kumimoji="0" lang="en-US" sz="20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Tree>
    <p:extLst>
      <p:ext uri="{BB962C8B-B14F-4D97-AF65-F5344CB8AC3E}">
        <p14:creationId xmlns:p14="http://schemas.microsoft.com/office/powerpoint/2010/main" val="2231088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a:solidFill>
                  <a:schemeClr val="accent1"/>
                </a:solidFill>
              </a:rPr>
              <a:t>Pod</a:t>
            </a:r>
            <a:r>
              <a:rPr lang="pl-PL">
                <a:solidFill>
                  <a:schemeClr val="bg1"/>
                </a:solidFill>
              </a:rPr>
              <a:t>, </a:t>
            </a:r>
            <a:r>
              <a:rPr lang="pl-PL" err="1">
                <a:solidFill>
                  <a:schemeClr val="accent1"/>
                </a:solidFill>
              </a:rPr>
              <a:t>ReplicaSet</a:t>
            </a:r>
            <a:r>
              <a:rPr lang="pl-PL">
                <a:solidFill>
                  <a:schemeClr val="bg1"/>
                </a:solidFill>
              </a:rPr>
              <a:t>, </a:t>
            </a:r>
            <a:r>
              <a:rPr lang="pl-PL">
                <a:solidFill>
                  <a:schemeClr val="accent1"/>
                </a:solidFill>
              </a:rPr>
              <a:t>Deployment</a:t>
            </a:r>
            <a:endParaRPr lang="en-US">
              <a:solidFill>
                <a:schemeClr val="bg1"/>
              </a:solidFill>
            </a:endParaRPr>
          </a:p>
        </p:txBody>
      </p:sp>
      <p:sp>
        <p:nvSpPr>
          <p:cNvPr id="2" name="Hexagon 1">
            <a:extLst>
              <a:ext uri="{FF2B5EF4-FFF2-40B4-BE49-F238E27FC236}">
                <a16:creationId xmlns:a16="http://schemas.microsoft.com/office/drawing/2014/main" id="{F48074F2-07D6-0B44-97C8-54EC33A02F19}"/>
              </a:ext>
            </a:extLst>
          </p:cNvPr>
          <p:cNvSpPr/>
          <p:nvPr/>
        </p:nvSpPr>
        <p:spPr bwMode="gray">
          <a:xfrm rot="5400000">
            <a:off x="5048366" y="2941350"/>
            <a:ext cx="2096467" cy="1959315"/>
          </a:xfrm>
          <a:prstGeom prst="hexagon">
            <a:avLst/>
          </a:prstGeom>
          <a:solidFill>
            <a:schemeClr val="accent1"/>
          </a:solid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4" name="TextBox 3">
            <a:extLst>
              <a:ext uri="{FF2B5EF4-FFF2-40B4-BE49-F238E27FC236}">
                <a16:creationId xmlns:a16="http://schemas.microsoft.com/office/drawing/2014/main" id="{B608610D-DB2A-2546-B273-73026DEBA55A}"/>
              </a:ext>
            </a:extLst>
          </p:cNvPr>
          <p:cNvSpPr txBox="1"/>
          <p:nvPr/>
        </p:nvSpPr>
        <p:spPr>
          <a:xfrm>
            <a:off x="6590547" y="2872774"/>
            <a:ext cx="485710" cy="307777"/>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0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Pod</a:t>
            </a:r>
          </a:p>
        </p:txBody>
      </p:sp>
      <p:sp>
        <p:nvSpPr>
          <p:cNvPr id="5" name="Hexagon 4">
            <a:extLst>
              <a:ext uri="{FF2B5EF4-FFF2-40B4-BE49-F238E27FC236}">
                <a16:creationId xmlns:a16="http://schemas.microsoft.com/office/drawing/2014/main" id="{C609CC23-A3CD-2045-BA86-7FACB4ABC786}"/>
              </a:ext>
            </a:extLst>
          </p:cNvPr>
          <p:cNvSpPr/>
          <p:nvPr/>
        </p:nvSpPr>
        <p:spPr bwMode="gray">
          <a:xfrm rot="5400000">
            <a:off x="5461355" y="3304972"/>
            <a:ext cx="553041" cy="516861"/>
          </a:xfrm>
          <a:prstGeom prst="hexagon">
            <a:avLst/>
          </a:prstGeom>
          <a:solidFill>
            <a:schemeClr val="bg1"/>
          </a:solid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6" name="Hexagon 5">
            <a:extLst>
              <a:ext uri="{FF2B5EF4-FFF2-40B4-BE49-F238E27FC236}">
                <a16:creationId xmlns:a16="http://schemas.microsoft.com/office/drawing/2014/main" id="{032856B0-DF76-4B48-9489-363A080F577B}"/>
              </a:ext>
            </a:extLst>
          </p:cNvPr>
          <p:cNvSpPr/>
          <p:nvPr/>
        </p:nvSpPr>
        <p:spPr bwMode="gray">
          <a:xfrm rot="5400000">
            <a:off x="5461354" y="4007913"/>
            <a:ext cx="553041" cy="516861"/>
          </a:xfrm>
          <a:prstGeom prst="hexagon">
            <a:avLst/>
          </a:prstGeom>
          <a:solidFill>
            <a:schemeClr val="bg1"/>
          </a:solid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8" name="TextBox 7">
            <a:extLst>
              <a:ext uri="{FF2B5EF4-FFF2-40B4-BE49-F238E27FC236}">
                <a16:creationId xmlns:a16="http://schemas.microsoft.com/office/drawing/2014/main" id="{D03E51F9-6D48-C34F-8488-61F47A16BAC6}"/>
              </a:ext>
            </a:extLst>
          </p:cNvPr>
          <p:cNvSpPr txBox="1"/>
          <p:nvPr/>
        </p:nvSpPr>
        <p:spPr>
          <a:xfrm>
            <a:off x="6113546" y="3409513"/>
            <a:ext cx="730969"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Cont-1</a:t>
            </a:r>
          </a:p>
        </p:txBody>
      </p:sp>
      <p:sp>
        <p:nvSpPr>
          <p:cNvPr id="9" name="TextBox 8">
            <a:extLst>
              <a:ext uri="{FF2B5EF4-FFF2-40B4-BE49-F238E27FC236}">
                <a16:creationId xmlns:a16="http://schemas.microsoft.com/office/drawing/2014/main" id="{14859DB0-3EC1-F64B-B4D0-A6AACA28F1FC}"/>
              </a:ext>
            </a:extLst>
          </p:cNvPr>
          <p:cNvSpPr txBox="1"/>
          <p:nvPr/>
        </p:nvSpPr>
        <p:spPr>
          <a:xfrm>
            <a:off x="6129919" y="4100140"/>
            <a:ext cx="730969"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Cont-2</a:t>
            </a:r>
          </a:p>
        </p:txBody>
      </p:sp>
      <p:sp>
        <p:nvSpPr>
          <p:cNvPr id="10" name="Hexagon 9">
            <a:extLst>
              <a:ext uri="{FF2B5EF4-FFF2-40B4-BE49-F238E27FC236}">
                <a16:creationId xmlns:a16="http://schemas.microsoft.com/office/drawing/2014/main" id="{AD80D9C2-8261-E44F-829B-9530EDA9993E}"/>
              </a:ext>
            </a:extLst>
          </p:cNvPr>
          <p:cNvSpPr/>
          <p:nvPr/>
        </p:nvSpPr>
        <p:spPr bwMode="gray">
          <a:xfrm rot="5400000">
            <a:off x="4530141" y="2425888"/>
            <a:ext cx="3199555" cy="2990238"/>
          </a:xfrm>
          <a:prstGeom prst="hexagon">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1" name="TextBox 10">
            <a:extLst>
              <a:ext uri="{FF2B5EF4-FFF2-40B4-BE49-F238E27FC236}">
                <a16:creationId xmlns:a16="http://schemas.microsoft.com/office/drawing/2014/main" id="{30885701-5F85-FA41-9EAF-BD12CFBDA56A}"/>
              </a:ext>
            </a:extLst>
          </p:cNvPr>
          <p:cNvSpPr txBox="1"/>
          <p:nvPr/>
        </p:nvSpPr>
        <p:spPr>
          <a:xfrm>
            <a:off x="6827412" y="2259091"/>
            <a:ext cx="1311256" cy="307777"/>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000" b="1"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rPr>
              <a:t>ReplicaSet</a:t>
            </a:r>
            <a:endParaRPr kumimoji="0" lang="en-US" sz="20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12" name="Hexagon 11">
            <a:extLst>
              <a:ext uri="{FF2B5EF4-FFF2-40B4-BE49-F238E27FC236}">
                <a16:creationId xmlns:a16="http://schemas.microsoft.com/office/drawing/2014/main" id="{15969A63-A0C8-9E4B-AA5E-04CE1EC52AC7}"/>
              </a:ext>
            </a:extLst>
          </p:cNvPr>
          <p:cNvSpPr/>
          <p:nvPr/>
        </p:nvSpPr>
        <p:spPr bwMode="gray">
          <a:xfrm rot="5400000">
            <a:off x="3524818" y="1405250"/>
            <a:ext cx="5210201" cy="4869346"/>
          </a:xfrm>
          <a:prstGeom prst="hexagon">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3" name="TextBox 12">
            <a:extLst>
              <a:ext uri="{FF2B5EF4-FFF2-40B4-BE49-F238E27FC236}">
                <a16:creationId xmlns:a16="http://schemas.microsoft.com/office/drawing/2014/main" id="{235C47B7-CA54-ED4B-98FB-982F3EA31462}"/>
              </a:ext>
            </a:extLst>
          </p:cNvPr>
          <p:cNvSpPr txBox="1"/>
          <p:nvPr/>
        </p:nvSpPr>
        <p:spPr>
          <a:xfrm>
            <a:off x="7403236" y="1385890"/>
            <a:ext cx="1468351" cy="307777"/>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0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Deployment</a:t>
            </a:r>
          </a:p>
        </p:txBody>
      </p:sp>
    </p:spTree>
    <p:extLst>
      <p:ext uri="{BB962C8B-B14F-4D97-AF65-F5344CB8AC3E}">
        <p14:creationId xmlns:p14="http://schemas.microsoft.com/office/powerpoint/2010/main" val="3951975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1375046"/>
            <a:ext cx="11185200" cy="1008390"/>
          </a:xfrm>
        </p:spPr>
        <p:txBody>
          <a:bodyPr/>
          <a:lstStyle/>
          <a:p>
            <a:pPr fontAlgn="base">
              <a:buClr>
                <a:srgbClr val="F0AB00"/>
              </a:buClr>
              <a:buSzPct val="80000"/>
            </a:pPr>
            <a:r>
              <a:rPr lang="en-US" kern="0" dirty="0">
                <a:solidFill>
                  <a:schemeClr val="bg1"/>
                </a:solidFill>
                <a:ea typeface="Arial Unicode MS" pitchFamily="34" charset="-128"/>
                <a:cs typeface="Arial Unicode MS" pitchFamily="34" charset="-128"/>
              </a:rPr>
              <a:t>What </a:t>
            </a:r>
            <a:r>
              <a:rPr lang="en-US" kern="0" dirty="0">
                <a:solidFill>
                  <a:schemeClr val="accent1"/>
                </a:solidFill>
                <a:ea typeface="Arial Unicode MS" pitchFamily="34" charset="-128"/>
                <a:cs typeface="Arial Unicode MS" pitchFamily="34" charset="-128"/>
              </a:rPr>
              <a:t>Deployment</a:t>
            </a:r>
            <a:r>
              <a:rPr lang="en-US" kern="0" dirty="0">
                <a:solidFill>
                  <a:schemeClr val="bg1"/>
                </a:solidFill>
                <a:ea typeface="Arial Unicode MS" pitchFamily="34" charset="-128"/>
                <a:cs typeface="Arial Unicode MS" pitchFamily="34" charset="-128"/>
              </a:rPr>
              <a:t> </a:t>
            </a:r>
            <a:r>
              <a:rPr lang="pl-PL" kern="0" dirty="0" err="1">
                <a:solidFill>
                  <a:schemeClr val="bg1"/>
                </a:solidFill>
                <a:ea typeface="Arial Unicode MS" pitchFamily="34" charset="-128"/>
                <a:cs typeface="Arial Unicode MS" pitchFamily="34" charset="-128"/>
              </a:rPr>
              <a:t>actually</a:t>
            </a:r>
            <a:r>
              <a:rPr lang="pl-PL" kern="0" dirty="0">
                <a:solidFill>
                  <a:schemeClr val="bg1"/>
                </a:solidFill>
                <a:ea typeface="Arial Unicode MS" pitchFamily="34" charset="-128"/>
                <a:cs typeface="Arial Unicode MS" pitchFamily="34" charset="-128"/>
              </a:rPr>
              <a:t> i</a:t>
            </a:r>
            <a:r>
              <a:rPr lang="en-US" kern="0" dirty="0">
                <a:solidFill>
                  <a:schemeClr val="bg1"/>
                </a:solidFill>
                <a:ea typeface="Arial Unicode MS" pitchFamily="34" charset="-128"/>
                <a:cs typeface="Arial Unicode MS" pitchFamily="34" charset="-128"/>
              </a:rPr>
              <a:t>s?</a:t>
            </a:r>
            <a:endParaRPr lang="en-US" dirty="0">
              <a:solidFill>
                <a:schemeClr val="bg1"/>
              </a:solidFill>
              <a:cs typeface="Arial"/>
            </a:endParaRPr>
          </a:p>
        </p:txBody>
      </p:sp>
      <p:pic>
        <p:nvPicPr>
          <p:cNvPr id="7" name="Picture Placeholder 6">
            <a:extLst>
              <a:ext uri="{FF2B5EF4-FFF2-40B4-BE49-F238E27FC236}">
                <a16:creationId xmlns:a16="http://schemas.microsoft.com/office/drawing/2014/main" id="{EE2D5AD8-F668-7840-8E90-67354AF0B717}"/>
              </a:ext>
            </a:extLst>
          </p:cNvPr>
          <p:cNvPicPr>
            <a:picLocks noGrp="1" noChangeAspect="1"/>
          </p:cNvPicPr>
          <p:nvPr>
            <p:ph type="pic" sz="quarter" idx="12"/>
          </p:nvPr>
        </p:nvPicPr>
        <p:blipFill>
          <a:blip r:embed="rId2"/>
          <a:srcRect t="3116" b="3116"/>
          <a:stretch>
            <a:fillRect/>
          </a:stretch>
        </p:blipFill>
        <p:spPr/>
      </p:pic>
    </p:spTree>
    <p:extLst>
      <p:ext uri="{BB962C8B-B14F-4D97-AF65-F5344CB8AC3E}">
        <p14:creationId xmlns:p14="http://schemas.microsoft.com/office/powerpoint/2010/main" val="3550503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a:solidFill>
                  <a:schemeClr val="bg1"/>
                </a:solidFill>
              </a:rPr>
              <a:t>Deployment </a:t>
            </a:r>
            <a:r>
              <a:rPr lang="pl-PL" err="1">
                <a:solidFill>
                  <a:schemeClr val="bg1"/>
                </a:solidFill>
              </a:rPr>
              <a:t>example</a:t>
            </a:r>
            <a:r>
              <a:rPr lang="pl-PL">
                <a:solidFill>
                  <a:schemeClr val="bg1"/>
                </a:solidFill>
              </a:rPr>
              <a:t> + service</a:t>
            </a:r>
            <a:endParaRPr lang="en-US">
              <a:solidFill>
                <a:schemeClr val="bg1"/>
              </a:solidFill>
            </a:endParaRPr>
          </a:p>
        </p:txBody>
      </p:sp>
      <p:sp>
        <p:nvSpPr>
          <p:cNvPr id="6" name="TextBox 5">
            <a:extLst>
              <a:ext uri="{FF2B5EF4-FFF2-40B4-BE49-F238E27FC236}">
                <a16:creationId xmlns:a16="http://schemas.microsoft.com/office/drawing/2014/main" id="{B597989F-E4F5-E44A-825A-EE45089E16AD}"/>
              </a:ext>
            </a:extLst>
          </p:cNvPr>
          <p:cNvSpPr txBox="1"/>
          <p:nvPr/>
        </p:nvSpPr>
        <p:spPr>
          <a:xfrm>
            <a:off x="1371993" y="1952155"/>
            <a:ext cx="3571669" cy="3924151"/>
          </a:xfrm>
          <a:prstGeom prst="rect">
            <a:avLst/>
          </a:prstGeom>
          <a:noFill/>
          <a:ln>
            <a:noFill/>
          </a:ln>
        </p:spPr>
        <p:txBody>
          <a:bodyPr wrap="square" lIns="0" tIns="0" rIns="0" bIns="0" rtlCol="0">
            <a:spAutoFit/>
          </a:bodyPr>
          <a:lstStyle/>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err="1">
                <a:ln>
                  <a:noFill/>
                </a:ln>
                <a:solidFill>
                  <a:srgbClr val="FFFFFF"/>
                </a:solidFill>
                <a:effectLst/>
                <a:uLnTx/>
                <a:uFillTx/>
                <a:latin typeface="Corbel" panose="020B0503020204020204" pitchFamily="34" charset="0"/>
                <a:ea typeface="+mn-ea"/>
                <a:cs typeface="CordiaUPC" panose="020B0304020202020204" pitchFamily="34" charset="-34"/>
              </a:rPr>
              <a:t>apiVersion</a:t>
            </a: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extensions/v1beta1</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kind: Deployment</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metadata:</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name: </a:t>
            </a:r>
            <a:r>
              <a:rPr kumimoji="0" lang="en-US" sz="1500" b="0" i="0" u="none" strike="noStrike" kern="1200" cap="none" spc="0" normalizeH="0" baseline="0" noProof="0" err="1">
                <a:ln>
                  <a:noFill/>
                </a:ln>
                <a:solidFill>
                  <a:srgbClr val="FFFFFF"/>
                </a:solidFill>
                <a:effectLst/>
                <a:uLnTx/>
                <a:uFillTx/>
                <a:latin typeface="Corbel" panose="020B0503020204020204" pitchFamily="34" charset="0"/>
                <a:ea typeface="+mn-ea"/>
                <a:cs typeface="CordiaUPC" panose="020B0304020202020204" pitchFamily="34" charset="-34"/>
              </a:rPr>
              <a:t>hybris</a:t>
            </a: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-app-deployment</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spec:</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replicas: 10</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template:</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metadata:</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labels:</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app: </a:t>
            </a:r>
            <a:r>
              <a:rPr kumimoji="0" lang="en-US" sz="1500" b="0" i="0" u="none" strike="noStrike" kern="1200" cap="none" spc="0" normalizeH="0" baseline="0" noProof="0" err="1">
                <a:ln>
                  <a:noFill/>
                </a:ln>
                <a:solidFill>
                  <a:srgbClr val="FFFFFF"/>
                </a:solidFill>
                <a:effectLst/>
                <a:uLnTx/>
                <a:uFillTx/>
                <a:latin typeface="Corbel" panose="020B0503020204020204" pitchFamily="34" charset="0"/>
                <a:ea typeface="+mn-ea"/>
                <a:cs typeface="CordiaUPC" panose="020B0304020202020204" pitchFamily="34" charset="-34"/>
              </a:rPr>
              <a:t>hybris</a:t>
            </a:r>
            <a:endPar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endParaRP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spec:</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containers:</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 name: </a:t>
            </a:r>
            <a:r>
              <a:rPr kumimoji="0" lang="en-US" sz="1500" b="0" i="0" u="none" strike="noStrike" kern="1200" cap="none" spc="0" normalizeH="0" baseline="0" noProof="0" err="1">
                <a:ln>
                  <a:noFill/>
                </a:ln>
                <a:solidFill>
                  <a:srgbClr val="FFFFFF"/>
                </a:solidFill>
                <a:effectLst/>
                <a:uLnTx/>
                <a:uFillTx/>
                <a:latin typeface="Corbel" panose="020B0503020204020204" pitchFamily="34" charset="0"/>
                <a:ea typeface="+mn-ea"/>
                <a:cs typeface="CordiaUPC" panose="020B0304020202020204" pitchFamily="34" charset="-34"/>
              </a:rPr>
              <a:t>hybris</a:t>
            </a: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-app</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image: </a:t>
            </a:r>
            <a:r>
              <a:rPr kumimoji="0" lang="en-US" sz="1500" b="0" i="0" u="none" strike="noStrike" kern="1200" cap="none" spc="0" normalizeH="0" baseline="0" noProof="0" err="1">
                <a:ln>
                  <a:noFill/>
                </a:ln>
                <a:solidFill>
                  <a:srgbClr val="FFFFFF"/>
                </a:solidFill>
                <a:effectLst/>
                <a:uLnTx/>
                <a:uFillTx/>
                <a:latin typeface="Corbel" panose="020B0503020204020204" pitchFamily="34" charset="0"/>
                <a:ea typeface="+mn-ea"/>
                <a:cs typeface="CordiaUPC" panose="020B0304020202020204" pitchFamily="34" charset="-34"/>
              </a:rPr>
              <a:t>heflik</a:t>
            </a: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/hybris:v1</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a:t>
            </a:r>
            <a:r>
              <a:rPr kumimoji="0" lang="en-US" sz="1500" b="0" i="0" u="none" strike="noStrike" kern="1200" cap="none" spc="0" normalizeH="0" baseline="0" noProof="0" err="1">
                <a:ln>
                  <a:noFill/>
                </a:ln>
                <a:solidFill>
                  <a:srgbClr val="FFFFFF"/>
                </a:solidFill>
                <a:effectLst/>
                <a:uLnTx/>
                <a:uFillTx/>
                <a:latin typeface="Corbel" panose="020B0503020204020204" pitchFamily="34" charset="0"/>
                <a:ea typeface="+mn-ea"/>
                <a:cs typeface="CordiaUPC" panose="020B0304020202020204" pitchFamily="34" charset="-34"/>
              </a:rPr>
              <a:t>imagePullPolicy</a:t>
            </a: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Always</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ports:</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 </a:t>
            </a:r>
            <a:r>
              <a:rPr kumimoji="0" lang="en-US" sz="1500" b="0" i="0" u="none" strike="noStrike" kern="1200" cap="none" spc="0" normalizeH="0" baseline="0" noProof="0" err="1">
                <a:ln>
                  <a:noFill/>
                </a:ln>
                <a:solidFill>
                  <a:srgbClr val="FFFFFF"/>
                </a:solidFill>
                <a:effectLst/>
                <a:uLnTx/>
                <a:uFillTx/>
                <a:latin typeface="Corbel" panose="020B0503020204020204" pitchFamily="34" charset="0"/>
                <a:ea typeface="+mn-ea"/>
                <a:cs typeface="CordiaUPC" panose="020B0304020202020204" pitchFamily="34" charset="-34"/>
              </a:rPr>
              <a:t>containerPort</a:t>
            </a: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80</a:t>
            </a:r>
            <a:endParaRPr kumimoji="0" lang="en-US" sz="1500" b="0" i="0" u="none" strike="noStrike" kern="0" cap="none" spc="0" normalizeH="0" baseline="0" noProof="0">
              <a:ln>
                <a:noFill/>
              </a:ln>
              <a:solidFill>
                <a:srgbClr val="FFFFFF"/>
              </a:solidFill>
              <a:effectLst/>
              <a:uLnTx/>
              <a:uFillTx/>
              <a:latin typeface="Corbel" panose="020B0503020204020204" pitchFamily="34" charset="0"/>
              <a:ea typeface="Arial Unicode MS" pitchFamily="34" charset="-128"/>
              <a:cs typeface="CordiaUPC" panose="020B0304020202020204" pitchFamily="34" charset="-34"/>
            </a:endParaRPr>
          </a:p>
        </p:txBody>
      </p:sp>
      <p:sp>
        <p:nvSpPr>
          <p:cNvPr id="2" name="Rounded Rectangle 1">
            <a:extLst>
              <a:ext uri="{FF2B5EF4-FFF2-40B4-BE49-F238E27FC236}">
                <a16:creationId xmlns:a16="http://schemas.microsoft.com/office/drawing/2014/main" id="{913ACEB5-8198-CC4C-AB46-5A0D622D1C34}"/>
              </a:ext>
            </a:extLst>
          </p:cNvPr>
          <p:cNvSpPr/>
          <p:nvPr/>
        </p:nvSpPr>
        <p:spPr bwMode="gray">
          <a:xfrm>
            <a:off x="710692" y="1394085"/>
            <a:ext cx="3927409" cy="5141625"/>
          </a:xfrm>
          <a:prstGeom prst="roundRect">
            <a:avLst/>
          </a:prstGeom>
          <a:noFill/>
          <a:ln w="22225"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8" name="TextBox 7">
            <a:extLst>
              <a:ext uri="{FF2B5EF4-FFF2-40B4-BE49-F238E27FC236}">
                <a16:creationId xmlns:a16="http://schemas.microsoft.com/office/drawing/2014/main" id="{A1281B66-F365-AE40-B862-C2508E896E89}"/>
              </a:ext>
            </a:extLst>
          </p:cNvPr>
          <p:cNvSpPr txBox="1"/>
          <p:nvPr/>
        </p:nvSpPr>
        <p:spPr>
          <a:xfrm>
            <a:off x="7692002" y="1873201"/>
            <a:ext cx="3571669" cy="3462486"/>
          </a:xfrm>
          <a:prstGeom prst="rect">
            <a:avLst/>
          </a:prstGeom>
          <a:noFill/>
          <a:ln>
            <a:noFill/>
          </a:ln>
        </p:spPr>
        <p:txBody>
          <a:bodyPr wrap="square" lIns="0" tIns="0" rIns="0" bIns="0" rtlCol="0">
            <a:spAutoFit/>
          </a:bodyPr>
          <a:lstStyle/>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err="1">
                <a:ln>
                  <a:noFill/>
                </a:ln>
                <a:solidFill>
                  <a:srgbClr val="FFFFFF"/>
                </a:solidFill>
                <a:effectLst/>
                <a:uLnTx/>
                <a:uFillTx/>
                <a:latin typeface="Corbel" panose="020B0503020204020204" pitchFamily="34" charset="0"/>
                <a:ea typeface="+mn-ea"/>
                <a:cs typeface="CordiaUPC" panose="020B0304020202020204" pitchFamily="34" charset="-34"/>
              </a:rPr>
              <a:t>apiVersion</a:t>
            </a: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v1</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kind: Service</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metadata:</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name: </a:t>
            </a:r>
            <a:r>
              <a:rPr kumimoji="0" lang="en-US" sz="1500" b="0" i="0" u="none" strike="noStrike" kern="1200" cap="none" spc="0" normalizeH="0" baseline="0" noProof="0" err="1">
                <a:ln>
                  <a:noFill/>
                </a:ln>
                <a:solidFill>
                  <a:srgbClr val="FFFFFF"/>
                </a:solidFill>
                <a:effectLst/>
                <a:uLnTx/>
                <a:uFillTx/>
                <a:latin typeface="Corbel" panose="020B0503020204020204" pitchFamily="34" charset="0"/>
                <a:ea typeface="+mn-ea"/>
                <a:cs typeface="CordiaUPC" panose="020B0304020202020204" pitchFamily="34" charset="-34"/>
              </a:rPr>
              <a:t>hybris</a:t>
            </a: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-service</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labels:</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run: service</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spec:</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type: </a:t>
            </a:r>
            <a:r>
              <a:rPr kumimoji="0" lang="en-US" sz="1500" b="0" i="0" u="none" strike="noStrike" kern="1200" cap="none" spc="0" normalizeH="0" baseline="0" noProof="0" err="1">
                <a:ln>
                  <a:noFill/>
                </a:ln>
                <a:solidFill>
                  <a:srgbClr val="FFFFFF"/>
                </a:solidFill>
                <a:effectLst/>
                <a:uLnTx/>
                <a:uFillTx/>
                <a:latin typeface="Corbel" panose="020B0503020204020204" pitchFamily="34" charset="0"/>
                <a:ea typeface="+mn-ea"/>
                <a:cs typeface="CordiaUPC" panose="020B0304020202020204" pitchFamily="34" charset="-34"/>
              </a:rPr>
              <a:t>NodePort</a:t>
            </a:r>
            <a:endPar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endParaRP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ports:</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 port: 31000</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a:t>
            </a:r>
            <a:r>
              <a:rPr kumimoji="0" lang="en-US" sz="1500" b="0" i="0" u="none" strike="noStrike" kern="1200" cap="none" spc="0" normalizeH="0" baseline="0" noProof="0" err="1">
                <a:ln>
                  <a:noFill/>
                </a:ln>
                <a:solidFill>
                  <a:srgbClr val="FFFFFF"/>
                </a:solidFill>
                <a:effectLst/>
                <a:uLnTx/>
                <a:uFillTx/>
                <a:latin typeface="Corbel" panose="020B0503020204020204" pitchFamily="34" charset="0"/>
                <a:ea typeface="+mn-ea"/>
                <a:cs typeface="CordiaUPC" panose="020B0304020202020204" pitchFamily="34" charset="-34"/>
              </a:rPr>
              <a:t>targetPort</a:t>
            </a: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80</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a:t>
            </a:r>
            <a:r>
              <a:rPr kumimoji="0" lang="en-US" sz="1500" b="0" i="0" u="none" strike="noStrike" kern="1200" cap="none" spc="0" normalizeH="0" baseline="0" noProof="0" err="1">
                <a:ln>
                  <a:noFill/>
                </a:ln>
                <a:solidFill>
                  <a:srgbClr val="FFFFFF"/>
                </a:solidFill>
                <a:effectLst/>
                <a:uLnTx/>
                <a:uFillTx/>
                <a:latin typeface="Corbel" panose="020B0503020204020204" pitchFamily="34" charset="0"/>
                <a:ea typeface="+mn-ea"/>
                <a:cs typeface="CordiaUPC" panose="020B0304020202020204" pitchFamily="34" charset="-34"/>
              </a:rPr>
              <a:t>nodePort</a:t>
            </a: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32000</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protocol: TCP</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selector:</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app: </a:t>
            </a:r>
            <a:r>
              <a:rPr kumimoji="0" lang="en-US" sz="1500" b="0" i="0" u="none" strike="noStrike" kern="1200" cap="none" spc="0" normalizeH="0" baseline="0" noProof="0" err="1">
                <a:ln>
                  <a:noFill/>
                </a:ln>
                <a:solidFill>
                  <a:srgbClr val="FFFFFF"/>
                </a:solidFill>
                <a:effectLst/>
                <a:uLnTx/>
                <a:uFillTx/>
                <a:latin typeface="Corbel" panose="020B0503020204020204" pitchFamily="34" charset="0"/>
                <a:ea typeface="+mn-ea"/>
                <a:cs typeface="CordiaUPC" panose="020B0304020202020204" pitchFamily="34" charset="-34"/>
              </a:rPr>
              <a:t>hybris</a:t>
            </a:r>
            <a:endParaRPr kumimoji="0" lang="en-US" sz="1500" b="0" i="0" u="none" strike="noStrike" kern="0" cap="none" spc="0" normalizeH="0" baseline="0" noProof="0">
              <a:ln>
                <a:noFill/>
              </a:ln>
              <a:solidFill>
                <a:srgbClr val="FFFFFF"/>
              </a:solidFill>
              <a:effectLst/>
              <a:uLnTx/>
              <a:uFillTx/>
              <a:latin typeface="Corbel" panose="020B0503020204020204" pitchFamily="34" charset="0"/>
              <a:ea typeface="Arial Unicode MS" pitchFamily="34" charset="-128"/>
              <a:cs typeface="CordiaUPC" panose="020B0304020202020204" pitchFamily="34" charset="-34"/>
            </a:endParaRPr>
          </a:p>
        </p:txBody>
      </p:sp>
      <p:sp>
        <p:nvSpPr>
          <p:cNvPr id="9" name="Rounded Rectangle 8">
            <a:extLst>
              <a:ext uri="{FF2B5EF4-FFF2-40B4-BE49-F238E27FC236}">
                <a16:creationId xmlns:a16="http://schemas.microsoft.com/office/drawing/2014/main" id="{C87E821D-BEAF-D84F-BD41-4FE3B401C231}"/>
              </a:ext>
            </a:extLst>
          </p:cNvPr>
          <p:cNvSpPr/>
          <p:nvPr/>
        </p:nvSpPr>
        <p:spPr bwMode="gray">
          <a:xfrm>
            <a:off x="7063752" y="1394085"/>
            <a:ext cx="3927409" cy="5141625"/>
          </a:xfrm>
          <a:prstGeom prst="roundRect">
            <a:avLst/>
          </a:prstGeom>
          <a:noFill/>
          <a:ln w="22225"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Tree>
    <p:extLst>
      <p:ext uri="{BB962C8B-B14F-4D97-AF65-F5344CB8AC3E}">
        <p14:creationId xmlns:p14="http://schemas.microsoft.com/office/powerpoint/2010/main" val="195209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err="1">
                <a:solidFill>
                  <a:schemeClr val="bg1"/>
                </a:solidFill>
              </a:rPr>
              <a:t>Deep</a:t>
            </a:r>
            <a:r>
              <a:rPr lang="pl-PL">
                <a:solidFill>
                  <a:schemeClr val="bg1"/>
                </a:solidFill>
              </a:rPr>
              <a:t> </a:t>
            </a:r>
            <a:r>
              <a:rPr lang="pl-PL" err="1">
                <a:solidFill>
                  <a:schemeClr val="bg1"/>
                </a:solidFill>
              </a:rPr>
              <a:t>into</a:t>
            </a:r>
            <a:r>
              <a:rPr lang="pl-PL">
                <a:solidFill>
                  <a:schemeClr val="bg1"/>
                </a:solidFill>
              </a:rPr>
              <a:t> Deployment</a:t>
            </a:r>
            <a:endParaRPr lang="en-US">
              <a:solidFill>
                <a:schemeClr val="bg1"/>
              </a:solidFill>
            </a:endParaRPr>
          </a:p>
        </p:txBody>
      </p:sp>
      <p:sp>
        <p:nvSpPr>
          <p:cNvPr id="4" name="TextBox 3">
            <a:extLst>
              <a:ext uri="{FF2B5EF4-FFF2-40B4-BE49-F238E27FC236}">
                <a16:creationId xmlns:a16="http://schemas.microsoft.com/office/drawing/2014/main" id="{6D90091E-774B-114D-A402-555DAF8C860C}"/>
              </a:ext>
            </a:extLst>
          </p:cNvPr>
          <p:cNvSpPr txBox="1"/>
          <p:nvPr/>
        </p:nvSpPr>
        <p:spPr>
          <a:xfrm>
            <a:off x="815248" y="1641513"/>
            <a:ext cx="3233257" cy="369332"/>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4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rPr>
              <a:t>Strategy.type</a:t>
            </a:r>
            <a:r>
              <a:rPr kumimoji="0" lang="en-US" sz="2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 Recreate</a:t>
            </a:r>
          </a:p>
        </p:txBody>
      </p:sp>
    </p:spTree>
    <p:extLst>
      <p:ext uri="{BB962C8B-B14F-4D97-AF65-F5344CB8AC3E}">
        <p14:creationId xmlns:p14="http://schemas.microsoft.com/office/powerpoint/2010/main" val="2408607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err="1">
                <a:solidFill>
                  <a:schemeClr val="bg1"/>
                </a:solidFill>
              </a:rPr>
              <a:t>Deep</a:t>
            </a:r>
            <a:r>
              <a:rPr lang="pl-PL">
                <a:solidFill>
                  <a:schemeClr val="bg1"/>
                </a:solidFill>
              </a:rPr>
              <a:t> </a:t>
            </a:r>
            <a:r>
              <a:rPr lang="pl-PL" err="1">
                <a:solidFill>
                  <a:schemeClr val="bg1"/>
                </a:solidFill>
              </a:rPr>
              <a:t>into</a:t>
            </a:r>
            <a:r>
              <a:rPr lang="pl-PL">
                <a:solidFill>
                  <a:schemeClr val="bg1"/>
                </a:solidFill>
              </a:rPr>
              <a:t> Deployment</a:t>
            </a:r>
            <a:endParaRPr lang="en-US">
              <a:solidFill>
                <a:schemeClr val="bg1"/>
              </a:solidFill>
            </a:endParaRPr>
          </a:p>
        </p:txBody>
      </p:sp>
      <p:sp>
        <p:nvSpPr>
          <p:cNvPr id="4" name="TextBox 3">
            <a:extLst>
              <a:ext uri="{FF2B5EF4-FFF2-40B4-BE49-F238E27FC236}">
                <a16:creationId xmlns:a16="http://schemas.microsoft.com/office/drawing/2014/main" id="{6D90091E-774B-114D-A402-555DAF8C860C}"/>
              </a:ext>
            </a:extLst>
          </p:cNvPr>
          <p:cNvSpPr txBox="1"/>
          <p:nvPr/>
        </p:nvSpPr>
        <p:spPr>
          <a:xfrm>
            <a:off x="815248" y="1641513"/>
            <a:ext cx="3233257" cy="369332"/>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4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rPr>
              <a:t>Strategy.type</a:t>
            </a:r>
            <a:r>
              <a:rPr kumimoji="0" lang="en-US" sz="2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 Recreate</a:t>
            </a:r>
          </a:p>
        </p:txBody>
      </p:sp>
      <p:sp>
        <p:nvSpPr>
          <p:cNvPr id="5" name="TextBox 4">
            <a:extLst>
              <a:ext uri="{FF2B5EF4-FFF2-40B4-BE49-F238E27FC236}">
                <a16:creationId xmlns:a16="http://schemas.microsoft.com/office/drawing/2014/main" id="{FEF3953B-6CB0-B149-A312-6F03A52B6BB7}"/>
              </a:ext>
            </a:extLst>
          </p:cNvPr>
          <p:cNvSpPr txBox="1"/>
          <p:nvPr/>
        </p:nvSpPr>
        <p:spPr>
          <a:xfrm>
            <a:off x="1244906" y="2423711"/>
            <a:ext cx="461665"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Pro:</a:t>
            </a:r>
          </a:p>
        </p:txBody>
      </p:sp>
      <p:sp>
        <p:nvSpPr>
          <p:cNvPr id="7" name="TextBox 6">
            <a:extLst>
              <a:ext uri="{FF2B5EF4-FFF2-40B4-BE49-F238E27FC236}">
                <a16:creationId xmlns:a16="http://schemas.microsoft.com/office/drawing/2014/main" id="{765816B1-5718-AC4D-988C-581DEDDCD30D}"/>
              </a:ext>
            </a:extLst>
          </p:cNvPr>
          <p:cNvSpPr txBox="1"/>
          <p:nvPr/>
        </p:nvSpPr>
        <p:spPr>
          <a:xfrm>
            <a:off x="2027103" y="2423711"/>
            <a:ext cx="3738203" cy="692497"/>
          </a:xfrm>
          <a:prstGeom prst="rect">
            <a:avLst/>
          </a:prstGeom>
          <a:noFill/>
        </p:spPr>
        <p:txBody>
          <a:bodyPr wrap="none" lIns="0" tIns="0" rIns="0" bIns="0" rtlCol="0">
            <a:spAutoFit/>
          </a:bodyPr>
          <a:lstStyle/>
          <a:p>
            <a:pPr marL="285750" marR="0" lvl="0"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Best for development</a:t>
            </a:r>
          </a:p>
          <a:p>
            <a:pPr marL="285750" marR="0" lvl="0"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Application state entirely renewed</a:t>
            </a:r>
          </a:p>
        </p:txBody>
      </p:sp>
      <p:sp>
        <p:nvSpPr>
          <p:cNvPr id="10" name="TextBox 9">
            <a:extLst>
              <a:ext uri="{FF2B5EF4-FFF2-40B4-BE49-F238E27FC236}">
                <a16:creationId xmlns:a16="http://schemas.microsoft.com/office/drawing/2014/main" id="{312E982A-D24D-C74D-B203-971AB76CD582}"/>
              </a:ext>
            </a:extLst>
          </p:cNvPr>
          <p:cNvSpPr txBox="1"/>
          <p:nvPr/>
        </p:nvSpPr>
        <p:spPr>
          <a:xfrm>
            <a:off x="1052546" y="3699832"/>
            <a:ext cx="654025"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Cons:</a:t>
            </a:r>
          </a:p>
        </p:txBody>
      </p:sp>
      <p:sp>
        <p:nvSpPr>
          <p:cNvPr id="11" name="TextBox 10">
            <a:extLst>
              <a:ext uri="{FF2B5EF4-FFF2-40B4-BE49-F238E27FC236}">
                <a16:creationId xmlns:a16="http://schemas.microsoft.com/office/drawing/2014/main" id="{DA11865E-18B7-DB42-9DB4-E65DBCE7C805}"/>
              </a:ext>
            </a:extLst>
          </p:cNvPr>
          <p:cNvSpPr txBox="1"/>
          <p:nvPr/>
        </p:nvSpPr>
        <p:spPr>
          <a:xfrm>
            <a:off x="2027103" y="3699832"/>
            <a:ext cx="2737929" cy="276999"/>
          </a:xfrm>
          <a:prstGeom prst="rect">
            <a:avLst/>
          </a:prstGeom>
          <a:noFill/>
        </p:spPr>
        <p:txBody>
          <a:bodyPr wrap="none" lIns="0" tIns="0" rIns="0" bIns="0" rtlCol="0">
            <a:spAutoFit/>
          </a:bodyPr>
          <a:lstStyle/>
          <a:p>
            <a:pPr marL="285750" marR="0" lvl="0"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Downtime of application</a:t>
            </a:r>
          </a:p>
        </p:txBody>
      </p:sp>
    </p:spTree>
    <p:extLst>
      <p:ext uri="{BB962C8B-B14F-4D97-AF65-F5344CB8AC3E}">
        <p14:creationId xmlns:p14="http://schemas.microsoft.com/office/powerpoint/2010/main" val="2465866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DB3C7E75-4B93-EC40-8CA0-DFF0AB5D6617}"/>
              </a:ext>
            </a:extLst>
          </p:cNvPr>
          <p:cNvSpPr>
            <a:spLocks noGrp="1"/>
          </p:cNvSpPr>
          <p:nvPr>
            <p:ph type="body" sz="quarter" idx="11"/>
          </p:nvPr>
        </p:nvSpPr>
        <p:spPr/>
        <p:txBody>
          <a:bodyPr/>
          <a:lstStyle/>
          <a:p>
            <a:r>
              <a:rPr lang="en-US" dirty="0"/>
              <a:t>Kubernetes automatization</a:t>
            </a:r>
          </a:p>
          <a:p>
            <a:pPr lvl="1"/>
            <a:r>
              <a:rPr lang="en-US" dirty="0"/>
              <a:t>Autoscaling – </a:t>
            </a:r>
            <a:r>
              <a:rPr lang="en-US" dirty="0">
                <a:solidFill>
                  <a:schemeClr val="accent1"/>
                </a:solidFill>
              </a:rPr>
              <a:t>Tomasz </a:t>
            </a:r>
            <a:r>
              <a:rPr lang="en-US" dirty="0" err="1">
                <a:solidFill>
                  <a:schemeClr val="accent1"/>
                </a:solidFill>
              </a:rPr>
              <a:t>Pietrek</a:t>
            </a:r>
            <a:endParaRPr lang="en-US" dirty="0">
              <a:solidFill>
                <a:schemeClr val="accent1"/>
              </a:solidFill>
            </a:endParaRPr>
          </a:p>
          <a:p>
            <a:r>
              <a:rPr lang="en-US" dirty="0"/>
              <a:t>Helm: deploying simple – </a:t>
            </a:r>
            <a:r>
              <a:rPr lang="en-US" dirty="0">
                <a:solidFill>
                  <a:schemeClr val="accent1"/>
                </a:solidFill>
              </a:rPr>
              <a:t>Jakub </a:t>
            </a:r>
            <a:r>
              <a:rPr lang="en-US" dirty="0" err="1">
                <a:solidFill>
                  <a:schemeClr val="accent1"/>
                </a:solidFill>
              </a:rPr>
              <a:t>Błaszczyk</a:t>
            </a:r>
            <a:endParaRPr lang="en-US" dirty="0">
              <a:solidFill>
                <a:schemeClr val="accent1"/>
              </a:solidFill>
            </a:endParaRPr>
          </a:p>
          <a:p>
            <a:pPr lvl="1"/>
            <a:r>
              <a:rPr lang="en-US" dirty="0"/>
              <a:t>How to automate the automat?</a:t>
            </a:r>
          </a:p>
          <a:p>
            <a:r>
              <a:rPr lang="en-US" dirty="0"/>
              <a:t>Networking session</a:t>
            </a:r>
          </a:p>
          <a:p>
            <a:pPr lvl="1"/>
            <a:r>
              <a:rPr lang="en-US" dirty="0"/>
              <a:t>Office trip</a:t>
            </a:r>
          </a:p>
          <a:p>
            <a:pPr lvl="1"/>
            <a:r>
              <a:rPr lang="en-US" dirty="0"/>
              <a:t>Q&amp;A</a:t>
            </a:r>
          </a:p>
          <a:p>
            <a:pPr lvl="1"/>
            <a:r>
              <a:rPr lang="en-US" dirty="0"/>
              <a:t>Speed Interviews</a:t>
            </a:r>
          </a:p>
          <a:p>
            <a:endParaRPr lang="pl-PL" dirty="0"/>
          </a:p>
        </p:txBody>
      </p:sp>
      <p:sp>
        <p:nvSpPr>
          <p:cNvPr id="3" name="Agenda items"/>
          <p:cNvSpPr>
            <a:spLocks noGrp="1"/>
          </p:cNvSpPr>
          <p:nvPr>
            <p:ph type="body" sz="quarter" idx="10"/>
          </p:nvPr>
        </p:nvSpPr>
        <p:spPr/>
        <p:txBody>
          <a:bodyPr>
            <a:normAutofit/>
          </a:bodyPr>
          <a:lstStyle/>
          <a:p>
            <a:r>
              <a:rPr lang="en-US" dirty="0"/>
              <a:t>Introduction – </a:t>
            </a:r>
            <a:r>
              <a:rPr lang="en-US" dirty="0">
                <a:solidFill>
                  <a:schemeClr val="accent1"/>
                </a:solidFill>
              </a:rPr>
              <a:t>Robert </a:t>
            </a:r>
            <a:r>
              <a:rPr lang="en-US" dirty="0" err="1">
                <a:solidFill>
                  <a:schemeClr val="accent1"/>
                </a:solidFill>
              </a:rPr>
              <a:t>Pruski</a:t>
            </a:r>
            <a:endParaRPr lang="en-US" dirty="0">
              <a:solidFill>
                <a:schemeClr val="accent1"/>
              </a:solidFill>
            </a:endParaRPr>
          </a:p>
          <a:p>
            <a:r>
              <a:rPr lang="en-US" dirty="0"/>
              <a:t>Evolution of deployment mechanisms – </a:t>
            </a:r>
            <a:r>
              <a:rPr lang="en-US" dirty="0">
                <a:solidFill>
                  <a:schemeClr val="accent1"/>
                </a:solidFill>
              </a:rPr>
              <a:t>Adam </a:t>
            </a:r>
            <a:r>
              <a:rPr lang="en-US" dirty="0" err="1">
                <a:solidFill>
                  <a:schemeClr val="accent1"/>
                </a:solidFill>
              </a:rPr>
              <a:t>Wałach</a:t>
            </a:r>
            <a:endParaRPr lang="en-US" dirty="0">
              <a:solidFill>
                <a:schemeClr val="accent1"/>
              </a:solidFill>
            </a:endParaRPr>
          </a:p>
          <a:p>
            <a:pPr lvl="1"/>
            <a:r>
              <a:rPr lang="en-US" dirty="0"/>
              <a:t>From servers to containers</a:t>
            </a:r>
          </a:p>
          <a:p>
            <a:pPr lvl="1"/>
            <a:r>
              <a:rPr lang="en-US" dirty="0"/>
              <a:t>From containers, where?</a:t>
            </a:r>
          </a:p>
          <a:p>
            <a:pPr lvl="1"/>
            <a:endParaRPr lang="en-US" dirty="0"/>
          </a:p>
          <a:p>
            <a:r>
              <a:rPr lang="en-US" dirty="0"/>
              <a:t>Kubernetes automatization</a:t>
            </a:r>
          </a:p>
          <a:p>
            <a:pPr lvl="1"/>
            <a:r>
              <a:rPr lang="en-US" dirty="0"/>
              <a:t>Smarter deployments – </a:t>
            </a:r>
            <a:r>
              <a:rPr lang="en-US" dirty="0">
                <a:solidFill>
                  <a:schemeClr val="accent1"/>
                </a:solidFill>
              </a:rPr>
              <a:t>Tomasz </a:t>
            </a:r>
            <a:r>
              <a:rPr lang="en-US" dirty="0" err="1">
                <a:solidFill>
                  <a:schemeClr val="accent1"/>
                </a:solidFill>
              </a:rPr>
              <a:t>Heflik</a:t>
            </a:r>
            <a:endParaRPr lang="en-US" dirty="0">
              <a:solidFill>
                <a:schemeClr val="accent1"/>
              </a:solidFill>
            </a:endParaRPr>
          </a:p>
          <a:p>
            <a:pPr marL="0" lvl="1" indent="0">
              <a:buNone/>
            </a:pPr>
            <a:endParaRPr lang="en-US" sz="2000" dirty="0"/>
          </a:p>
          <a:p>
            <a:pPr marL="0" lvl="1" indent="0">
              <a:buNone/>
            </a:pPr>
            <a:r>
              <a:rPr lang="en-US" sz="2000" dirty="0"/>
              <a:t>Networking break - 15min</a:t>
            </a:r>
          </a:p>
          <a:p>
            <a:pPr marL="0" lvl="1" indent="0">
              <a:buNone/>
            </a:pPr>
            <a:endParaRPr lang="en-US" sz="2000" dirty="0"/>
          </a:p>
          <a:p>
            <a:pPr marL="0" lvl="1" indent="0">
              <a:buNone/>
            </a:pPr>
            <a:endParaRPr lang="en-US" sz="2000" dirty="0"/>
          </a:p>
          <a:p>
            <a:pPr marL="0" lvl="1" indent="0">
              <a:buNone/>
            </a:pPr>
            <a:endParaRPr lang="en-US" dirty="0"/>
          </a:p>
        </p:txBody>
      </p:sp>
      <p:sp>
        <p:nvSpPr>
          <p:cNvPr id="2" name="Agenda"/>
          <p:cNvSpPr>
            <a:spLocks noGrp="1"/>
          </p:cNvSpPr>
          <p:nvPr>
            <p:ph type="title"/>
          </p:nvPr>
        </p:nvSpPr>
        <p:spPr/>
        <p:txBody>
          <a:bodyPr/>
          <a:lstStyle/>
          <a:p>
            <a:r>
              <a:rPr lang="en-US" dirty="0">
                <a:solidFill>
                  <a:schemeClr val="accent1"/>
                </a:solidFill>
              </a:rPr>
              <a:t>Agenda</a:t>
            </a:r>
          </a:p>
        </p:txBody>
      </p:sp>
    </p:spTree>
    <p:extLst>
      <p:ext uri="{BB962C8B-B14F-4D97-AF65-F5344CB8AC3E}">
        <p14:creationId xmlns:p14="http://schemas.microsoft.com/office/powerpoint/2010/main" val="1635258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err="1">
                <a:solidFill>
                  <a:schemeClr val="bg1"/>
                </a:solidFill>
              </a:rPr>
              <a:t>Deep</a:t>
            </a:r>
            <a:r>
              <a:rPr lang="pl-PL">
                <a:solidFill>
                  <a:schemeClr val="bg1"/>
                </a:solidFill>
              </a:rPr>
              <a:t> </a:t>
            </a:r>
            <a:r>
              <a:rPr lang="pl-PL" err="1">
                <a:solidFill>
                  <a:schemeClr val="bg1"/>
                </a:solidFill>
              </a:rPr>
              <a:t>into</a:t>
            </a:r>
            <a:r>
              <a:rPr lang="pl-PL">
                <a:solidFill>
                  <a:schemeClr val="bg1"/>
                </a:solidFill>
              </a:rPr>
              <a:t> Deployment</a:t>
            </a:r>
            <a:endParaRPr lang="en-US">
              <a:solidFill>
                <a:schemeClr val="bg1"/>
              </a:solidFill>
            </a:endParaRPr>
          </a:p>
        </p:txBody>
      </p:sp>
      <p:sp>
        <p:nvSpPr>
          <p:cNvPr id="4" name="TextBox 3">
            <a:extLst>
              <a:ext uri="{FF2B5EF4-FFF2-40B4-BE49-F238E27FC236}">
                <a16:creationId xmlns:a16="http://schemas.microsoft.com/office/drawing/2014/main" id="{6D90091E-774B-114D-A402-555DAF8C860C}"/>
              </a:ext>
            </a:extLst>
          </p:cNvPr>
          <p:cNvSpPr txBox="1"/>
          <p:nvPr/>
        </p:nvSpPr>
        <p:spPr>
          <a:xfrm>
            <a:off x="815248" y="1641513"/>
            <a:ext cx="3920945" cy="369332"/>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4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rPr>
              <a:t>Strategy.type</a:t>
            </a:r>
            <a:r>
              <a:rPr kumimoji="0" lang="en-US" sz="2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 </a:t>
            </a:r>
            <a:r>
              <a:rPr kumimoji="0" lang="en-US" sz="24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rPr>
              <a:t>RollingUpdate</a:t>
            </a:r>
            <a:endParaRPr kumimoji="0" lang="en-US" sz="2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Tree>
    <p:extLst>
      <p:ext uri="{BB962C8B-B14F-4D97-AF65-F5344CB8AC3E}">
        <p14:creationId xmlns:p14="http://schemas.microsoft.com/office/powerpoint/2010/main" val="3642068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err="1">
                <a:solidFill>
                  <a:schemeClr val="bg1"/>
                </a:solidFill>
              </a:rPr>
              <a:t>Deep</a:t>
            </a:r>
            <a:r>
              <a:rPr lang="pl-PL">
                <a:solidFill>
                  <a:schemeClr val="bg1"/>
                </a:solidFill>
              </a:rPr>
              <a:t> </a:t>
            </a:r>
            <a:r>
              <a:rPr lang="pl-PL" err="1">
                <a:solidFill>
                  <a:schemeClr val="bg1"/>
                </a:solidFill>
              </a:rPr>
              <a:t>into</a:t>
            </a:r>
            <a:r>
              <a:rPr lang="pl-PL">
                <a:solidFill>
                  <a:schemeClr val="bg1"/>
                </a:solidFill>
              </a:rPr>
              <a:t> Deployment</a:t>
            </a:r>
            <a:endParaRPr lang="en-US">
              <a:solidFill>
                <a:schemeClr val="bg1"/>
              </a:solidFill>
            </a:endParaRPr>
          </a:p>
        </p:txBody>
      </p:sp>
      <p:sp>
        <p:nvSpPr>
          <p:cNvPr id="4" name="TextBox 3">
            <a:extLst>
              <a:ext uri="{FF2B5EF4-FFF2-40B4-BE49-F238E27FC236}">
                <a16:creationId xmlns:a16="http://schemas.microsoft.com/office/drawing/2014/main" id="{6D90091E-774B-114D-A402-555DAF8C860C}"/>
              </a:ext>
            </a:extLst>
          </p:cNvPr>
          <p:cNvSpPr txBox="1"/>
          <p:nvPr/>
        </p:nvSpPr>
        <p:spPr>
          <a:xfrm>
            <a:off x="815248" y="1641513"/>
            <a:ext cx="3920945" cy="369332"/>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4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rPr>
              <a:t>Strategy.type</a:t>
            </a:r>
            <a:r>
              <a:rPr kumimoji="0" lang="en-US" sz="2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 </a:t>
            </a:r>
            <a:r>
              <a:rPr kumimoji="0" lang="en-US" sz="24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rPr>
              <a:t>RollingUpdate</a:t>
            </a:r>
            <a:endParaRPr kumimoji="0" lang="en-US" sz="2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5" name="TextBox 4">
            <a:extLst>
              <a:ext uri="{FF2B5EF4-FFF2-40B4-BE49-F238E27FC236}">
                <a16:creationId xmlns:a16="http://schemas.microsoft.com/office/drawing/2014/main" id="{FEF3953B-6CB0-B149-A312-6F03A52B6BB7}"/>
              </a:ext>
            </a:extLst>
          </p:cNvPr>
          <p:cNvSpPr txBox="1"/>
          <p:nvPr/>
        </p:nvSpPr>
        <p:spPr>
          <a:xfrm>
            <a:off x="1244906" y="2423711"/>
            <a:ext cx="461665"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Pro:</a:t>
            </a:r>
          </a:p>
        </p:txBody>
      </p:sp>
      <p:sp>
        <p:nvSpPr>
          <p:cNvPr id="7" name="TextBox 6">
            <a:extLst>
              <a:ext uri="{FF2B5EF4-FFF2-40B4-BE49-F238E27FC236}">
                <a16:creationId xmlns:a16="http://schemas.microsoft.com/office/drawing/2014/main" id="{765816B1-5718-AC4D-988C-581DEDDCD30D}"/>
              </a:ext>
            </a:extLst>
          </p:cNvPr>
          <p:cNvSpPr txBox="1"/>
          <p:nvPr/>
        </p:nvSpPr>
        <p:spPr>
          <a:xfrm>
            <a:off x="2027103" y="2423711"/>
            <a:ext cx="5302734" cy="692497"/>
          </a:xfrm>
          <a:prstGeom prst="rect">
            <a:avLst/>
          </a:prstGeom>
          <a:noFill/>
        </p:spPr>
        <p:txBody>
          <a:bodyPr wrap="none" lIns="0" tIns="0" rIns="0" bIns="0" rtlCol="0">
            <a:spAutoFit/>
          </a:bodyPr>
          <a:lstStyle/>
          <a:p>
            <a:pPr marL="285750" marR="0" lvl="0"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Version is slowly released (declarative approach)</a:t>
            </a:r>
          </a:p>
          <a:p>
            <a:pPr marL="285750" marR="0" lvl="0"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Zero downtime, is supporting hooks (TERM)</a:t>
            </a:r>
          </a:p>
        </p:txBody>
      </p:sp>
      <p:sp>
        <p:nvSpPr>
          <p:cNvPr id="10" name="TextBox 9">
            <a:extLst>
              <a:ext uri="{FF2B5EF4-FFF2-40B4-BE49-F238E27FC236}">
                <a16:creationId xmlns:a16="http://schemas.microsoft.com/office/drawing/2014/main" id="{312E982A-D24D-C74D-B203-971AB76CD582}"/>
              </a:ext>
            </a:extLst>
          </p:cNvPr>
          <p:cNvSpPr txBox="1"/>
          <p:nvPr/>
        </p:nvSpPr>
        <p:spPr>
          <a:xfrm>
            <a:off x="1052546" y="3699832"/>
            <a:ext cx="654025"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Cons:</a:t>
            </a:r>
          </a:p>
        </p:txBody>
      </p:sp>
      <p:sp>
        <p:nvSpPr>
          <p:cNvPr id="11" name="TextBox 10">
            <a:extLst>
              <a:ext uri="{FF2B5EF4-FFF2-40B4-BE49-F238E27FC236}">
                <a16:creationId xmlns:a16="http://schemas.microsoft.com/office/drawing/2014/main" id="{DA11865E-18B7-DB42-9DB4-E65DBCE7C805}"/>
              </a:ext>
            </a:extLst>
          </p:cNvPr>
          <p:cNvSpPr txBox="1"/>
          <p:nvPr/>
        </p:nvSpPr>
        <p:spPr>
          <a:xfrm>
            <a:off x="2027103" y="3699832"/>
            <a:ext cx="3430426" cy="692497"/>
          </a:xfrm>
          <a:prstGeom prst="rect">
            <a:avLst/>
          </a:prstGeom>
          <a:noFill/>
        </p:spPr>
        <p:txBody>
          <a:bodyPr wrap="none" lIns="0" tIns="0" rIns="0" bIns="0" rtlCol="0">
            <a:spAutoFit/>
          </a:bodyPr>
          <a:lstStyle/>
          <a:p>
            <a:pPr marL="285750" marR="0" lvl="0"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Rollout / rollback can take time</a:t>
            </a:r>
          </a:p>
          <a:p>
            <a:pPr marL="285750" marR="0" lvl="0"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No control over traffic</a:t>
            </a:r>
          </a:p>
        </p:txBody>
      </p:sp>
    </p:spTree>
    <p:extLst>
      <p:ext uri="{BB962C8B-B14F-4D97-AF65-F5344CB8AC3E}">
        <p14:creationId xmlns:p14="http://schemas.microsoft.com/office/powerpoint/2010/main" val="1243977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err="1">
                <a:solidFill>
                  <a:schemeClr val="bg1"/>
                </a:solidFill>
              </a:rPr>
              <a:t>Deep</a:t>
            </a:r>
            <a:r>
              <a:rPr lang="pl-PL">
                <a:solidFill>
                  <a:schemeClr val="bg1"/>
                </a:solidFill>
              </a:rPr>
              <a:t> </a:t>
            </a:r>
            <a:r>
              <a:rPr lang="pl-PL" err="1">
                <a:solidFill>
                  <a:schemeClr val="bg1"/>
                </a:solidFill>
              </a:rPr>
              <a:t>into</a:t>
            </a:r>
            <a:r>
              <a:rPr lang="pl-PL">
                <a:solidFill>
                  <a:schemeClr val="bg1"/>
                </a:solidFill>
              </a:rPr>
              <a:t> Deployment</a:t>
            </a:r>
            <a:endParaRPr lang="en-US">
              <a:solidFill>
                <a:schemeClr val="bg1"/>
              </a:solidFill>
            </a:endParaRPr>
          </a:p>
        </p:txBody>
      </p:sp>
      <p:sp>
        <p:nvSpPr>
          <p:cNvPr id="4" name="TextBox 3">
            <a:extLst>
              <a:ext uri="{FF2B5EF4-FFF2-40B4-BE49-F238E27FC236}">
                <a16:creationId xmlns:a16="http://schemas.microsoft.com/office/drawing/2014/main" id="{6D90091E-774B-114D-A402-555DAF8C860C}"/>
              </a:ext>
            </a:extLst>
          </p:cNvPr>
          <p:cNvSpPr txBox="1"/>
          <p:nvPr/>
        </p:nvSpPr>
        <p:spPr>
          <a:xfrm>
            <a:off x="815248" y="1641513"/>
            <a:ext cx="3920945" cy="369332"/>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4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rPr>
              <a:t>Strategy.type</a:t>
            </a:r>
            <a:r>
              <a:rPr kumimoji="0" lang="en-US" sz="2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 </a:t>
            </a:r>
            <a:r>
              <a:rPr kumimoji="0" lang="en-US" sz="24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rPr>
              <a:t>RollingUpdate</a:t>
            </a:r>
            <a:endParaRPr kumimoji="0" lang="en-US" sz="2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5" name="TextBox 4">
            <a:extLst>
              <a:ext uri="{FF2B5EF4-FFF2-40B4-BE49-F238E27FC236}">
                <a16:creationId xmlns:a16="http://schemas.microsoft.com/office/drawing/2014/main" id="{FEF3953B-6CB0-B149-A312-6F03A52B6BB7}"/>
              </a:ext>
            </a:extLst>
          </p:cNvPr>
          <p:cNvSpPr txBox="1"/>
          <p:nvPr/>
        </p:nvSpPr>
        <p:spPr>
          <a:xfrm>
            <a:off x="1244906" y="2423711"/>
            <a:ext cx="461665"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Pro:</a:t>
            </a:r>
          </a:p>
        </p:txBody>
      </p:sp>
      <p:sp>
        <p:nvSpPr>
          <p:cNvPr id="7" name="TextBox 6">
            <a:extLst>
              <a:ext uri="{FF2B5EF4-FFF2-40B4-BE49-F238E27FC236}">
                <a16:creationId xmlns:a16="http://schemas.microsoft.com/office/drawing/2014/main" id="{765816B1-5718-AC4D-988C-581DEDDCD30D}"/>
              </a:ext>
            </a:extLst>
          </p:cNvPr>
          <p:cNvSpPr txBox="1"/>
          <p:nvPr/>
        </p:nvSpPr>
        <p:spPr>
          <a:xfrm>
            <a:off x="2027103" y="2423711"/>
            <a:ext cx="5302734" cy="692497"/>
          </a:xfrm>
          <a:prstGeom prst="rect">
            <a:avLst/>
          </a:prstGeom>
          <a:noFill/>
        </p:spPr>
        <p:txBody>
          <a:bodyPr wrap="none" lIns="0" tIns="0" rIns="0" bIns="0" rtlCol="0">
            <a:spAutoFit/>
          </a:bodyPr>
          <a:lstStyle/>
          <a:p>
            <a:pPr marL="285750" marR="0" lvl="0"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Version is slowly released (declarative approach)</a:t>
            </a:r>
          </a:p>
          <a:p>
            <a:pPr marL="285750" marR="0" lvl="0"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Zero downtime, is supporting hooks (TERM)</a:t>
            </a:r>
          </a:p>
        </p:txBody>
      </p:sp>
      <p:sp>
        <p:nvSpPr>
          <p:cNvPr id="10" name="TextBox 9">
            <a:extLst>
              <a:ext uri="{FF2B5EF4-FFF2-40B4-BE49-F238E27FC236}">
                <a16:creationId xmlns:a16="http://schemas.microsoft.com/office/drawing/2014/main" id="{312E982A-D24D-C74D-B203-971AB76CD582}"/>
              </a:ext>
            </a:extLst>
          </p:cNvPr>
          <p:cNvSpPr txBox="1"/>
          <p:nvPr/>
        </p:nvSpPr>
        <p:spPr>
          <a:xfrm>
            <a:off x="1052546" y="3699832"/>
            <a:ext cx="654025"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Cons:</a:t>
            </a:r>
          </a:p>
        </p:txBody>
      </p:sp>
      <p:sp>
        <p:nvSpPr>
          <p:cNvPr id="11" name="TextBox 10">
            <a:extLst>
              <a:ext uri="{FF2B5EF4-FFF2-40B4-BE49-F238E27FC236}">
                <a16:creationId xmlns:a16="http://schemas.microsoft.com/office/drawing/2014/main" id="{DA11865E-18B7-DB42-9DB4-E65DBCE7C805}"/>
              </a:ext>
            </a:extLst>
          </p:cNvPr>
          <p:cNvSpPr txBox="1"/>
          <p:nvPr/>
        </p:nvSpPr>
        <p:spPr>
          <a:xfrm>
            <a:off x="2027103" y="3699832"/>
            <a:ext cx="3430426" cy="692497"/>
          </a:xfrm>
          <a:prstGeom prst="rect">
            <a:avLst/>
          </a:prstGeom>
          <a:noFill/>
        </p:spPr>
        <p:txBody>
          <a:bodyPr wrap="none" lIns="0" tIns="0" rIns="0" bIns="0" rtlCol="0">
            <a:spAutoFit/>
          </a:bodyPr>
          <a:lstStyle/>
          <a:p>
            <a:pPr marL="285750" marR="0" lvl="0"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Rollout / rollback can take time</a:t>
            </a:r>
          </a:p>
          <a:p>
            <a:pPr marL="285750" marR="0" lvl="0"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No control over traffic</a:t>
            </a:r>
          </a:p>
        </p:txBody>
      </p:sp>
      <p:sp>
        <p:nvSpPr>
          <p:cNvPr id="8" name="Rounded Rectangle 7">
            <a:extLst>
              <a:ext uri="{FF2B5EF4-FFF2-40B4-BE49-F238E27FC236}">
                <a16:creationId xmlns:a16="http://schemas.microsoft.com/office/drawing/2014/main" id="{B5514753-8A6B-7443-A249-BCF8FC1C7B5D}"/>
              </a:ext>
            </a:extLst>
          </p:cNvPr>
          <p:cNvSpPr/>
          <p:nvPr/>
        </p:nvSpPr>
        <p:spPr bwMode="gray">
          <a:xfrm>
            <a:off x="7926739" y="1862428"/>
            <a:ext cx="3927409" cy="3601937"/>
          </a:xfrm>
          <a:prstGeom prst="roundRect">
            <a:avLst/>
          </a:prstGeom>
          <a:noFill/>
          <a:ln w="22225"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2" name="TextBox 1">
            <a:extLst>
              <a:ext uri="{FF2B5EF4-FFF2-40B4-BE49-F238E27FC236}">
                <a16:creationId xmlns:a16="http://schemas.microsoft.com/office/drawing/2014/main" id="{AC42DF69-2DF9-9847-967B-EFB2139212B8}"/>
              </a:ext>
            </a:extLst>
          </p:cNvPr>
          <p:cNvSpPr txBox="1"/>
          <p:nvPr/>
        </p:nvSpPr>
        <p:spPr>
          <a:xfrm>
            <a:off x="8582394" y="3018621"/>
            <a:ext cx="1308050"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rPr>
              <a:t>maxSurge</a:t>
            </a:r>
            <a:r>
              <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 2</a:t>
            </a:r>
          </a:p>
        </p:txBody>
      </p:sp>
      <p:sp>
        <p:nvSpPr>
          <p:cNvPr id="12" name="TextBox 11">
            <a:extLst>
              <a:ext uri="{FF2B5EF4-FFF2-40B4-BE49-F238E27FC236}">
                <a16:creationId xmlns:a16="http://schemas.microsoft.com/office/drawing/2014/main" id="{6C577878-D956-C24D-AF24-EC054E1D8AB5}"/>
              </a:ext>
            </a:extLst>
          </p:cNvPr>
          <p:cNvSpPr txBox="1"/>
          <p:nvPr/>
        </p:nvSpPr>
        <p:spPr>
          <a:xfrm>
            <a:off x="8582394" y="3909151"/>
            <a:ext cx="1897955"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rPr>
              <a:t>maxUnavailable</a:t>
            </a:r>
            <a:r>
              <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 3</a:t>
            </a:r>
          </a:p>
        </p:txBody>
      </p:sp>
    </p:spTree>
    <p:extLst>
      <p:ext uri="{BB962C8B-B14F-4D97-AF65-F5344CB8AC3E}">
        <p14:creationId xmlns:p14="http://schemas.microsoft.com/office/powerpoint/2010/main" val="1612883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err="1">
                <a:solidFill>
                  <a:schemeClr val="bg1"/>
                </a:solidFill>
              </a:rPr>
              <a:t>Deep</a:t>
            </a:r>
            <a:r>
              <a:rPr lang="pl-PL">
                <a:solidFill>
                  <a:schemeClr val="bg1"/>
                </a:solidFill>
              </a:rPr>
              <a:t> </a:t>
            </a:r>
            <a:r>
              <a:rPr lang="pl-PL" err="1">
                <a:solidFill>
                  <a:schemeClr val="bg1"/>
                </a:solidFill>
              </a:rPr>
              <a:t>into</a:t>
            </a:r>
            <a:r>
              <a:rPr lang="pl-PL">
                <a:solidFill>
                  <a:schemeClr val="bg1"/>
                </a:solidFill>
              </a:rPr>
              <a:t> Deployment</a:t>
            </a:r>
            <a:endParaRPr lang="en-US">
              <a:solidFill>
                <a:schemeClr val="bg1"/>
              </a:solidFill>
            </a:endParaRPr>
          </a:p>
        </p:txBody>
      </p:sp>
      <p:sp>
        <p:nvSpPr>
          <p:cNvPr id="4" name="TextBox 3">
            <a:extLst>
              <a:ext uri="{FF2B5EF4-FFF2-40B4-BE49-F238E27FC236}">
                <a16:creationId xmlns:a16="http://schemas.microsoft.com/office/drawing/2014/main" id="{6D90091E-774B-114D-A402-555DAF8C860C}"/>
              </a:ext>
            </a:extLst>
          </p:cNvPr>
          <p:cNvSpPr txBox="1"/>
          <p:nvPr/>
        </p:nvSpPr>
        <p:spPr>
          <a:xfrm>
            <a:off x="815248" y="1641513"/>
            <a:ext cx="3710952" cy="369332"/>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4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rPr>
              <a:t>Strategy.type</a:t>
            </a:r>
            <a:r>
              <a:rPr kumimoji="0" lang="en-US" sz="2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 Blue / Green</a:t>
            </a:r>
          </a:p>
        </p:txBody>
      </p:sp>
    </p:spTree>
    <p:extLst>
      <p:ext uri="{BB962C8B-B14F-4D97-AF65-F5344CB8AC3E}">
        <p14:creationId xmlns:p14="http://schemas.microsoft.com/office/powerpoint/2010/main" val="3343813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err="1">
                <a:solidFill>
                  <a:schemeClr val="bg1"/>
                </a:solidFill>
              </a:rPr>
              <a:t>Deep</a:t>
            </a:r>
            <a:r>
              <a:rPr lang="pl-PL">
                <a:solidFill>
                  <a:schemeClr val="bg1"/>
                </a:solidFill>
              </a:rPr>
              <a:t> </a:t>
            </a:r>
            <a:r>
              <a:rPr lang="pl-PL" err="1">
                <a:solidFill>
                  <a:schemeClr val="bg1"/>
                </a:solidFill>
              </a:rPr>
              <a:t>into</a:t>
            </a:r>
            <a:r>
              <a:rPr lang="pl-PL">
                <a:solidFill>
                  <a:schemeClr val="bg1"/>
                </a:solidFill>
              </a:rPr>
              <a:t> Deployment</a:t>
            </a:r>
            <a:endParaRPr lang="en-US">
              <a:solidFill>
                <a:schemeClr val="bg1"/>
              </a:solidFill>
            </a:endParaRPr>
          </a:p>
        </p:txBody>
      </p:sp>
      <p:sp>
        <p:nvSpPr>
          <p:cNvPr id="4" name="TextBox 3">
            <a:extLst>
              <a:ext uri="{FF2B5EF4-FFF2-40B4-BE49-F238E27FC236}">
                <a16:creationId xmlns:a16="http://schemas.microsoft.com/office/drawing/2014/main" id="{6D90091E-774B-114D-A402-555DAF8C860C}"/>
              </a:ext>
            </a:extLst>
          </p:cNvPr>
          <p:cNvSpPr txBox="1"/>
          <p:nvPr/>
        </p:nvSpPr>
        <p:spPr>
          <a:xfrm>
            <a:off x="815248" y="1641513"/>
            <a:ext cx="3710952" cy="369332"/>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4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rPr>
              <a:t>Strategy.type</a:t>
            </a:r>
            <a:r>
              <a:rPr kumimoji="0" lang="en-US" sz="2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 Blue / Green</a:t>
            </a:r>
          </a:p>
        </p:txBody>
      </p:sp>
      <p:sp>
        <p:nvSpPr>
          <p:cNvPr id="5" name="TextBox 4">
            <a:extLst>
              <a:ext uri="{FF2B5EF4-FFF2-40B4-BE49-F238E27FC236}">
                <a16:creationId xmlns:a16="http://schemas.microsoft.com/office/drawing/2014/main" id="{FEF3953B-6CB0-B149-A312-6F03A52B6BB7}"/>
              </a:ext>
            </a:extLst>
          </p:cNvPr>
          <p:cNvSpPr txBox="1"/>
          <p:nvPr/>
        </p:nvSpPr>
        <p:spPr>
          <a:xfrm>
            <a:off x="1244906" y="2423711"/>
            <a:ext cx="461665"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Pro:</a:t>
            </a:r>
          </a:p>
        </p:txBody>
      </p:sp>
      <p:sp>
        <p:nvSpPr>
          <p:cNvPr id="7" name="TextBox 6">
            <a:extLst>
              <a:ext uri="{FF2B5EF4-FFF2-40B4-BE49-F238E27FC236}">
                <a16:creationId xmlns:a16="http://schemas.microsoft.com/office/drawing/2014/main" id="{765816B1-5718-AC4D-988C-581DEDDCD30D}"/>
              </a:ext>
            </a:extLst>
          </p:cNvPr>
          <p:cNvSpPr txBox="1"/>
          <p:nvPr/>
        </p:nvSpPr>
        <p:spPr>
          <a:xfrm>
            <a:off x="2027103" y="2423711"/>
            <a:ext cx="4392228" cy="692497"/>
          </a:xfrm>
          <a:prstGeom prst="rect">
            <a:avLst/>
          </a:prstGeom>
          <a:noFill/>
        </p:spPr>
        <p:txBody>
          <a:bodyPr wrap="none" lIns="0" tIns="0" rIns="0" bIns="0" rtlCol="0">
            <a:spAutoFit/>
          </a:bodyPr>
          <a:lstStyle/>
          <a:p>
            <a:pPr marL="285750" marR="0" lvl="0"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Instant rollout/rollback</a:t>
            </a:r>
          </a:p>
          <a:p>
            <a:pPr marL="285750" marR="0" lvl="0"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Change the </a:t>
            </a:r>
            <a:r>
              <a:rPr kumimoji="0" lang="pl-PL" sz="18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e</a:t>
            </a:r>
            <a:r>
              <a:rPr kumimoji="0" lang="en-US" sz="1800" b="0" i="0" u="none" strike="noStrike" kern="0" cap="none" spc="0" normalizeH="0" baseline="0" noProof="0" dirty="0" err="1">
                <a:ln>
                  <a:noFill/>
                </a:ln>
                <a:solidFill>
                  <a:srgbClr val="F0AB00"/>
                </a:solidFill>
                <a:effectLst/>
                <a:uLnTx/>
                <a:uFillTx/>
                <a:latin typeface="Arial"/>
                <a:ea typeface="Arial Unicode MS" pitchFamily="34" charset="-128"/>
                <a:cs typeface="Arial Unicode MS" pitchFamily="34" charset="-128"/>
              </a:rPr>
              <a:t>ntire</a:t>
            </a:r>
            <a:r>
              <a:rPr kumimoji="0" lang="en-US" sz="18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 app version in one go</a:t>
            </a:r>
          </a:p>
        </p:txBody>
      </p:sp>
      <p:sp>
        <p:nvSpPr>
          <p:cNvPr id="10" name="TextBox 9">
            <a:extLst>
              <a:ext uri="{FF2B5EF4-FFF2-40B4-BE49-F238E27FC236}">
                <a16:creationId xmlns:a16="http://schemas.microsoft.com/office/drawing/2014/main" id="{312E982A-D24D-C74D-B203-971AB76CD582}"/>
              </a:ext>
            </a:extLst>
          </p:cNvPr>
          <p:cNvSpPr txBox="1"/>
          <p:nvPr/>
        </p:nvSpPr>
        <p:spPr>
          <a:xfrm>
            <a:off x="1052546" y="3699832"/>
            <a:ext cx="654025"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Cons:</a:t>
            </a:r>
          </a:p>
        </p:txBody>
      </p:sp>
      <p:sp>
        <p:nvSpPr>
          <p:cNvPr id="11" name="TextBox 10">
            <a:extLst>
              <a:ext uri="{FF2B5EF4-FFF2-40B4-BE49-F238E27FC236}">
                <a16:creationId xmlns:a16="http://schemas.microsoft.com/office/drawing/2014/main" id="{DA11865E-18B7-DB42-9DB4-E65DBCE7C805}"/>
              </a:ext>
            </a:extLst>
          </p:cNvPr>
          <p:cNvSpPr txBox="1"/>
          <p:nvPr/>
        </p:nvSpPr>
        <p:spPr>
          <a:xfrm>
            <a:off x="2027103" y="3699832"/>
            <a:ext cx="4033155" cy="1107996"/>
          </a:xfrm>
          <a:prstGeom prst="rect">
            <a:avLst/>
          </a:prstGeom>
          <a:noFill/>
        </p:spPr>
        <p:txBody>
          <a:bodyPr wrap="none" lIns="0" tIns="0" rIns="0" bIns="0" rtlCol="0">
            <a:spAutoFit/>
          </a:bodyPr>
          <a:lstStyle/>
          <a:p>
            <a:pPr marL="285750" marR="0" lvl="0"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Requires double resources</a:t>
            </a:r>
          </a:p>
          <a:p>
            <a:pPr marL="285750" marR="0" lvl="0"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Tests should be done before release</a:t>
            </a:r>
          </a:p>
          <a:p>
            <a:pPr marL="285750" marR="0" lvl="0"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Handling </a:t>
            </a:r>
            <a:r>
              <a:rPr kumimoji="0" lang="en-US" sz="1800" b="0" i="0" u="none" strike="noStrike" kern="0" cap="none" spc="0" normalizeH="0" baseline="0" noProof="0" dirty="0" err="1">
                <a:ln>
                  <a:noFill/>
                </a:ln>
                <a:solidFill>
                  <a:srgbClr val="F0AB00"/>
                </a:solidFill>
                <a:effectLst/>
                <a:uLnTx/>
                <a:uFillTx/>
                <a:latin typeface="Arial"/>
                <a:ea typeface="Arial Unicode MS" pitchFamily="34" charset="-128"/>
                <a:cs typeface="Arial Unicode MS" pitchFamily="34" charset="-128"/>
              </a:rPr>
              <a:t>stateful</a:t>
            </a:r>
            <a:r>
              <a:rPr kumimoji="0" lang="en-US" sz="18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 app can be hard</a:t>
            </a:r>
          </a:p>
        </p:txBody>
      </p:sp>
    </p:spTree>
    <p:extLst>
      <p:ext uri="{BB962C8B-B14F-4D97-AF65-F5344CB8AC3E}">
        <p14:creationId xmlns:p14="http://schemas.microsoft.com/office/powerpoint/2010/main" val="3487701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err="1">
                <a:solidFill>
                  <a:schemeClr val="bg1"/>
                </a:solidFill>
              </a:rPr>
              <a:t>Deep</a:t>
            </a:r>
            <a:r>
              <a:rPr lang="pl-PL">
                <a:solidFill>
                  <a:schemeClr val="bg1"/>
                </a:solidFill>
              </a:rPr>
              <a:t> </a:t>
            </a:r>
            <a:r>
              <a:rPr lang="pl-PL" err="1">
                <a:solidFill>
                  <a:schemeClr val="bg1"/>
                </a:solidFill>
              </a:rPr>
              <a:t>into</a:t>
            </a:r>
            <a:r>
              <a:rPr lang="pl-PL">
                <a:solidFill>
                  <a:schemeClr val="bg1"/>
                </a:solidFill>
              </a:rPr>
              <a:t> Deployment</a:t>
            </a:r>
            <a:endParaRPr lang="en-US">
              <a:solidFill>
                <a:schemeClr val="bg1"/>
              </a:solidFill>
            </a:endParaRPr>
          </a:p>
        </p:txBody>
      </p:sp>
      <p:sp>
        <p:nvSpPr>
          <p:cNvPr id="8" name="Hexagon 7">
            <a:extLst>
              <a:ext uri="{FF2B5EF4-FFF2-40B4-BE49-F238E27FC236}">
                <a16:creationId xmlns:a16="http://schemas.microsoft.com/office/drawing/2014/main" id="{4305B458-AE63-AD4E-A081-1A845D4742BF}"/>
              </a:ext>
            </a:extLst>
          </p:cNvPr>
          <p:cNvSpPr/>
          <p:nvPr/>
        </p:nvSpPr>
        <p:spPr bwMode="gray">
          <a:xfrm rot="5400000">
            <a:off x="1351005" y="4098019"/>
            <a:ext cx="1291212" cy="1206740"/>
          </a:xfrm>
          <a:prstGeom prst="hexagon">
            <a:avLst/>
          </a:prstGeom>
          <a:solidFill>
            <a:schemeClr val="accent1"/>
          </a:solid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2" name="TextBox 1">
            <a:extLst>
              <a:ext uri="{FF2B5EF4-FFF2-40B4-BE49-F238E27FC236}">
                <a16:creationId xmlns:a16="http://schemas.microsoft.com/office/drawing/2014/main" id="{CA2CEE8A-CD3C-C749-B01D-BE5E954DDE60}"/>
              </a:ext>
            </a:extLst>
          </p:cNvPr>
          <p:cNvSpPr txBox="1"/>
          <p:nvPr/>
        </p:nvSpPr>
        <p:spPr>
          <a:xfrm>
            <a:off x="6698254" y="3459294"/>
            <a:ext cx="1423467"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rPr>
              <a:t>LoadBalancer</a:t>
            </a:r>
            <a:endPar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12" name="Hexagon 11">
            <a:extLst>
              <a:ext uri="{FF2B5EF4-FFF2-40B4-BE49-F238E27FC236}">
                <a16:creationId xmlns:a16="http://schemas.microsoft.com/office/drawing/2014/main" id="{D5A4BB69-18B2-1D49-BF9E-8770ABF7A95F}"/>
              </a:ext>
            </a:extLst>
          </p:cNvPr>
          <p:cNvSpPr/>
          <p:nvPr/>
        </p:nvSpPr>
        <p:spPr bwMode="gray">
          <a:xfrm rot="5400000">
            <a:off x="5028803" y="2994423"/>
            <a:ext cx="1291212" cy="1206740"/>
          </a:xfrm>
          <a:prstGeom prst="hexagon">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3" name="Up-Down Arrow 12">
            <a:extLst>
              <a:ext uri="{FF2B5EF4-FFF2-40B4-BE49-F238E27FC236}">
                <a16:creationId xmlns:a16="http://schemas.microsoft.com/office/drawing/2014/main" id="{F0D302F9-C44B-D94C-B520-79C424D18065}"/>
              </a:ext>
            </a:extLst>
          </p:cNvPr>
          <p:cNvSpPr/>
          <p:nvPr/>
        </p:nvSpPr>
        <p:spPr bwMode="gray">
          <a:xfrm>
            <a:off x="5524855" y="1334564"/>
            <a:ext cx="299107" cy="1391940"/>
          </a:xfrm>
          <a:prstGeom prst="upDownArrow">
            <a:avLst/>
          </a:prstGeom>
          <a:solidFill>
            <a:schemeClr val="accent1"/>
          </a:solid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5" name="TextBox 14">
            <a:extLst>
              <a:ext uri="{FF2B5EF4-FFF2-40B4-BE49-F238E27FC236}">
                <a16:creationId xmlns:a16="http://schemas.microsoft.com/office/drawing/2014/main" id="{BACB4C2A-74F3-134D-8761-C46921B8E70C}"/>
              </a:ext>
            </a:extLst>
          </p:cNvPr>
          <p:cNvSpPr txBox="1"/>
          <p:nvPr/>
        </p:nvSpPr>
        <p:spPr>
          <a:xfrm>
            <a:off x="6096600" y="1892034"/>
            <a:ext cx="1115690"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Prod traffic</a:t>
            </a:r>
          </a:p>
        </p:txBody>
      </p:sp>
      <p:sp>
        <p:nvSpPr>
          <p:cNvPr id="16" name="TextBox 15">
            <a:extLst>
              <a:ext uri="{FF2B5EF4-FFF2-40B4-BE49-F238E27FC236}">
                <a16:creationId xmlns:a16="http://schemas.microsoft.com/office/drawing/2014/main" id="{2083F3D2-D9D6-B541-9289-93A39CB13F21}"/>
              </a:ext>
            </a:extLst>
          </p:cNvPr>
          <p:cNvSpPr txBox="1"/>
          <p:nvPr/>
        </p:nvSpPr>
        <p:spPr>
          <a:xfrm>
            <a:off x="1438766" y="5503730"/>
            <a:ext cx="1102866"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App v:1.12</a:t>
            </a:r>
          </a:p>
        </p:txBody>
      </p:sp>
      <p:sp>
        <p:nvSpPr>
          <p:cNvPr id="17" name="Up-Down Arrow 16">
            <a:extLst>
              <a:ext uri="{FF2B5EF4-FFF2-40B4-BE49-F238E27FC236}">
                <a16:creationId xmlns:a16="http://schemas.microsoft.com/office/drawing/2014/main" id="{C0526FF1-F372-C94B-A3BE-76A5201F5BAD}"/>
              </a:ext>
            </a:extLst>
          </p:cNvPr>
          <p:cNvSpPr/>
          <p:nvPr/>
        </p:nvSpPr>
        <p:spPr bwMode="gray">
          <a:xfrm rot="4357345">
            <a:off x="3685956" y="3470311"/>
            <a:ext cx="299107" cy="1391940"/>
          </a:xfrm>
          <a:prstGeom prst="upDownArrow">
            <a:avLst/>
          </a:prstGeom>
          <a:solidFill>
            <a:schemeClr val="accent1"/>
          </a:solid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Tree>
    <p:extLst>
      <p:ext uri="{BB962C8B-B14F-4D97-AF65-F5344CB8AC3E}">
        <p14:creationId xmlns:p14="http://schemas.microsoft.com/office/powerpoint/2010/main" val="3865544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err="1">
                <a:solidFill>
                  <a:schemeClr val="bg1"/>
                </a:solidFill>
              </a:rPr>
              <a:t>Deep</a:t>
            </a:r>
            <a:r>
              <a:rPr lang="pl-PL">
                <a:solidFill>
                  <a:schemeClr val="bg1"/>
                </a:solidFill>
              </a:rPr>
              <a:t> </a:t>
            </a:r>
            <a:r>
              <a:rPr lang="pl-PL" err="1">
                <a:solidFill>
                  <a:schemeClr val="bg1"/>
                </a:solidFill>
              </a:rPr>
              <a:t>into</a:t>
            </a:r>
            <a:r>
              <a:rPr lang="pl-PL">
                <a:solidFill>
                  <a:schemeClr val="bg1"/>
                </a:solidFill>
              </a:rPr>
              <a:t> Deployment</a:t>
            </a:r>
            <a:endParaRPr lang="en-US">
              <a:solidFill>
                <a:schemeClr val="bg1"/>
              </a:solidFill>
            </a:endParaRPr>
          </a:p>
        </p:txBody>
      </p:sp>
      <p:sp>
        <p:nvSpPr>
          <p:cNvPr id="8" name="Hexagon 7">
            <a:extLst>
              <a:ext uri="{FF2B5EF4-FFF2-40B4-BE49-F238E27FC236}">
                <a16:creationId xmlns:a16="http://schemas.microsoft.com/office/drawing/2014/main" id="{4305B458-AE63-AD4E-A081-1A845D4742BF}"/>
              </a:ext>
            </a:extLst>
          </p:cNvPr>
          <p:cNvSpPr/>
          <p:nvPr/>
        </p:nvSpPr>
        <p:spPr bwMode="gray">
          <a:xfrm rot="5400000">
            <a:off x="1351005" y="4098019"/>
            <a:ext cx="1291212" cy="1206740"/>
          </a:xfrm>
          <a:prstGeom prst="hexagon">
            <a:avLst/>
          </a:prstGeom>
          <a:solidFill>
            <a:schemeClr val="accent1"/>
          </a:solid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2" name="TextBox 1">
            <a:extLst>
              <a:ext uri="{FF2B5EF4-FFF2-40B4-BE49-F238E27FC236}">
                <a16:creationId xmlns:a16="http://schemas.microsoft.com/office/drawing/2014/main" id="{CA2CEE8A-CD3C-C749-B01D-BE5E954DDE60}"/>
              </a:ext>
            </a:extLst>
          </p:cNvPr>
          <p:cNvSpPr txBox="1"/>
          <p:nvPr/>
        </p:nvSpPr>
        <p:spPr>
          <a:xfrm>
            <a:off x="6698254" y="3459294"/>
            <a:ext cx="1423467"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rPr>
              <a:t>LoadBalancer</a:t>
            </a:r>
            <a:endPar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12" name="Hexagon 11">
            <a:extLst>
              <a:ext uri="{FF2B5EF4-FFF2-40B4-BE49-F238E27FC236}">
                <a16:creationId xmlns:a16="http://schemas.microsoft.com/office/drawing/2014/main" id="{D5A4BB69-18B2-1D49-BF9E-8770ABF7A95F}"/>
              </a:ext>
            </a:extLst>
          </p:cNvPr>
          <p:cNvSpPr/>
          <p:nvPr/>
        </p:nvSpPr>
        <p:spPr bwMode="gray">
          <a:xfrm rot="5400000">
            <a:off x="5028803" y="2994423"/>
            <a:ext cx="1291212" cy="1206740"/>
          </a:xfrm>
          <a:prstGeom prst="hexagon">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3" name="Up-Down Arrow 12">
            <a:extLst>
              <a:ext uri="{FF2B5EF4-FFF2-40B4-BE49-F238E27FC236}">
                <a16:creationId xmlns:a16="http://schemas.microsoft.com/office/drawing/2014/main" id="{F0D302F9-C44B-D94C-B520-79C424D18065}"/>
              </a:ext>
            </a:extLst>
          </p:cNvPr>
          <p:cNvSpPr/>
          <p:nvPr/>
        </p:nvSpPr>
        <p:spPr bwMode="gray">
          <a:xfrm>
            <a:off x="5524855" y="1334564"/>
            <a:ext cx="299107" cy="1391940"/>
          </a:xfrm>
          <a:prstGeom prst="upDownArrow">
            <a:avLst/>
          </a:prstGeom>
          <a:solidFill>
            <a:schemeClr val="accent1"/>
          </a:solid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5" name="TextBox 14">
            <a:extLst>
              <a:ext uri="{FF2B5EF4-FFF2-40B4-BE49-F238E27FC236}">
                <a16:creationId xmlns:a16="http://schemas.microsoft.com/office/drawing/2014/main" id="{BACB4C2A-74F3-134D-8761-C46921B8E70C}"/>
              </a:ext>
            </a:extLst>
          </p:cNvPr>
          <p:cNvSpPr txBox="1"/>
          <p:nvPr/>
        </p:nvSpPr>
        <p:spPr>
          <a:xfrm>
            <a:off x="6096600" y="1892034"/>
            <a:ext cx="1115690"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Prod traffic</a:t>
            </a:r>
          </a:p>
        </p:txBody>
      </p:sp>
      <p:sp>
        <p:nvSpPr>
          <p:cNvPr id="16" name="TextBox 15">
            <a:extLst>
              <a:ext uri="{FF2B5EF4-FFF2-40B4-BE49-F238E27FC236}">
                <a16:creationId xmlns:a16="http://schemas.microsoft.com/office/drawing/2014/main" id="{2083F3D2-D9D6-B541-9289-93A39CB13F21}"/>
              </a:ext>
            </a:extLst>
          </p:cNvPr>
          <p:cNvSpPr txBox="1"/>
          <p:nvPr/>
        </p:nvSpPr>
        <p:spPr>
          <a:xfrm>
            <a:off x="1438766" y="5503730"/>
            <a:ext cx="1102866"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App v:1.12</a:t>
            </a:r>
          </a:p>
        </p:txBody>
      </p:sp>
      <p:sp>
        <p:nvSpPr>
          <p:cNvPr id="17" name="Up-Down Arrow 16">
            <a:extLst>
              <a:ext uri="{FF2B5EF4-FFF2-40B4-BE49-F238E27FC236}">
                <a16:creationId xmlns:a16="http://schemas.microsoft.com/office/drawing/2014/main" id="{C0526FF1-F372-C94B-A3BE-76A5201F5BAD}"/>
              </a:ext>
            </a:extLst>
          </p:cNvPr>
          <p:cNvSpPr/>
          <p:nvPr/>
        </p:nvSpPr>
        <p:spPr bwMode="gray">
          <a:xfrm rot="4357345">
            <a:off x="3685956" y="3470311"/>
            <a:ext cx="299107" cy="1391940"/>
          </a:xfrm>
          <a:prstGeom prst="upDownArrow">
            <a:avLst/>
          </a:prstGeom>
          <a:solidFill>
            <a:schemeClr val="accent1"/>
          </a:solid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0" name="Hexagon 9">
            <a:extLst>
              <a:ext uri="{FF2B5EF4-FFF2-40B4-BE49-F238E27FC236}">
                <a16:creationId xmlns:a16="http://schemas.microsoft.com/office/drawing/2014/main" id="{909533D6-D690-E241-BCBD-8128756D6ADF}"/>
              </a:ext>
            </a:extLst>
          </p:cNvPr>
          <p:cNvSpPr/>
          <p:nvPr/>
        </p:nvSpPr>
        <p:spPr bwMode="gray">
          <a:xfrm rot="5400000">
            <a:off x="8796571" y="4098019"/>
            <a:ext cx="1291212" cy="1206740"/>
          </a:xfrm>
          <a:prstGeom prst="hexagon">
            <a:avLst/>
          </a:prstGeom>
          <a:solidFill>
            <a:schemeClr val="accent1"/>
          </a:solid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1" name="TextBox 10">
            <a:extLst>
              <a:ext uri="{FF2B5EF4-FFF2-40B4-BE49-F238E27FC236}">
                <a16:creationId xmlns:a16="http://schemas.microsoft.com/office/drawing/2014/main" id="{69AE532B-1A1E-9249-B115-68E300E8F48F}"/>
              </a:ext>
            </a:extLst>
          </p:cNvPr>
          <p:cNvSpPr txBox="1"/>
          <p:nvPr/>
        </p:nvSpPr>
        <p:spPr>
          <a:xfrm>
            <a:off x="8884332" y="5503730"/>
            <a:ext cx="1102866"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App v:1.13</a:t>
            </a:r>
          </a:p>
        </p:txBody>
      </p:sp>
    </p:spTree>
    <p:extLst>
      <p:ext uri="{BB962C8B-B14F-4D97-AF65-F5344CB8AC3E}">
        <p14:creationId xmlns:p14="http://schemas.microsoft.com/office/powerpoint/2010/main" val="1902631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err="1">
                <a:solidFill>
                  <a:schemeClr val="bg1"/>
                </a:solidFill>
              </a:rPr>
              <a:t>Deep</a:t>
            </a:r>
            <a:r>
              <a:rPr lang="pl-PL">
                <a:solidFill>
                  <a:schemeClr val="bg1"/>
                </a:solidFill>
              </a:rPr>
              <a:t> </a:t>
            </a:r>
            <a:r>
              <a:rPr lang="pl-PL" err="1">
                <a:solidFill>
                  <a:schemeClr val="bg1"/>
                </a:solidFill>
              </a:rPr>
              <a:t>into</a:t>
            </a:r>
            <a:r>
              <a:rPr lang="pl-PL">
                <a:solidFill>
                  <a:schemeClr val="bg1"/>
                </a:solidFill>
              </a:rPr>
              <a:t> Deployment</a:t>
            </a:r>
            <a:endParaRPr lang="en-US">
              <a:solidFill>
                <a:schemeClr val="bg1"/>
              </a:solidFill>
            </a:endParaRPr>
          </a:p>
        </p:txBody>
      </p:sp>
      <p:sp>
        <p:nvSpPr>
          <p:cNvPr id="8" name="Hexagon 7">
            <a:extLst>
              <a:ext uri="{FF2B5EF4-FFF2-40B4-BE49-F238E27FC236}">
                <a16:creationId xmlns:a16="http://schemas.microsoft.com/office/drawing/2014/main" id="{4305B458-AE63-AD4E-A081-1A845D4742BF}"/>
              </a:ext>
            </a:extLst>
          </p:cNvPr>
          <p:cNvSpPr/>
          <p:nvPr/>
        </p:nvSpPr>
        <p:spPr bwMode="gray">
          <a:xfrm rot="5400000">
            <a:off x="1351005" y="4098019"/>
            <a:ext cx="1291212" cy="1206740"/>
          </a:xfrm>
          <a:prstGeom prst="hexagon">
            <a:avLst/>
          </a:prstGeom>
          <a:solidFill>
            <a:schemeClr val="accent1"/>
          </a:solid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2" name="TextBox 1">
            <a:extLst>
              <a:ext uri="{FF2B5EF4-FFF2-40B4-BE49-F238E27FC236}">
                <a16:creationId xmlns:a16="http://schemas.microsoft.com/office/drawing/2014/main" id="{CA2CEE8A-CD3C-C749-B01D-BE5E954DDE60}"/>
              </a:ext>
            </a:extLst>
          </p:cNvPr>
          <p:cNvSpPr txBox="1"/>
          <p:nvPr/>
        </p:nvSpPr>
        <p:spPr>
          <a:xfrm>
            <a:off x="6698254" y="3459294"/>
            <a:ext cx="1423467"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rPr>
              <a:t>LoadBalancer</a:t>
            </a:r>
            <a:endPar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12" name="Hexagon 11">
            <a:extLst>
              <a:ext uri="{FF2B5EF4-FFF2-40B4-BE49-F238E27FC236}">
                <a16:creationId xmlns:a16="http://schemas.microsoft.com/office/drawing/2014/main" id="{D5A4BB69-18B2-1D49-BF9E-8770ABF7A95F}"/>
              </a:ext>
            </a:extLst>
          </p:cNvPr>
          <p:cNvSpPr/>
          <p:nvPr/>
        </p:nvSpPr>
        <p:spPr bwMode="gray">
          <a:xfrm rot="5400000">
            <a:off x="5028803" y="2994423"/>
            <a:ext cx="1291212" cy="1206740"/>
          </a:xfrm>
          <a:prstGeom prst="hexagon">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3" name="Up-Down Arrow 12">
            <a:extLst>
              <a:ext uri="{FF2B5EF4-FFF2-40B4-BE49-F238E27FC236}">
                <a16:creationId xmlns:a16="http://schemas.microsoft.com/office/drawing/2014/main" id="{F0D302F9-C44B-D94C-B520-79C424D18065}"/>
              </a:ext>
            </a:extLst>
          </p:cNvPr>
          <p:cNvSpPr/>
          <p:nvPr/>
        </p:nvSpPr>
        <p:spPr bwMode="gray">
          <a:xfrm>
            <a:off x="5524855" y="1334564"/>
            <a:ext cx="299107" cy="1391940"/>
          </a:xfrm>
          <a:prstGeom prst="upDownArrow">
            <a:avLst/>
          </a:prstGeom>
          <a:solidFill>
            <a:schemeClr val="accent1"/>
          </a:solid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5" name="TextBox 14">
            <a:extLst>
              <a:ext uri="{FF2B5EF4-FFF2-40B4-BE49-F238E27FC236}">
                <a16:creationId xmlns:a16="http://schemas.microsoft.com/office/drawing/2014/main" id="{BACB4C2A-74F3-134D-8761-C46921B8E70C}"/>
              </a:ext>
            </a:extLst>
          </p:cNvPr>
          <p:cNvSpPr txBox="1"/>
          <p:nvPr/>
        </p:nvSpPr>
        <p:spPr>
          <a:xfrm>
            <a:off x="6096600" y="1892034"/>
            <a:ext cx="1115690"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Prod traffic</a:t>
            </a:r>
          </a:p>
        </p:txBody>
      </p:sp>
      <p:sp>
        <p:nvSpPr>
          <p:cNvPr id="16" name="TextBox 15">
            <a:extLst>
              <a:ext uri="{FF2B5EF4-FFF2-40B4-BE49-F238E27FC236}">
                <a16:creationId xmlns:a16="http://schemas.microsoft.com/office/drawing/2014/main" id="{2083F3D2-D9D6-B541-9289-93A39CB13F21}"/>
              </a:ext>
            </a:extLst>
          </p:cNvPr>
          <p:cNvSpPr txBox="1"/>
          <p:nvPr/>
        </p:nvSpPr>
        <p:spPr>
          <a:xfrm>
            <a:off x="1438766" y="5503730"/>
            <a:ext cx="1102866"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App v:1.12</a:t>
            </a:r>
          </a:p>
        </p:txBody>
      </p:sp>
      <p:sp>
        <p:nvSpPr>
          <p:cNvPr id="17" name="Up-Down Arrow 16">
            <a:extLst>
              <a:ext uri="{FF2B5EF4-FFF2-40B4-BE49-F238E27FC236}">
                <a16:creationId xmlns:a16="http://schemas.microsoft.com/office/drawing/2014/main" id="{C0526FF1-F372-C94B-A3BE-76A5201F5BAD}"/>
              </a:ext>
            </a:extLst>
          </p:cNvPr>
          <p:cNvSpPr/>
          <p:nvPr/>
        </p:nvSpPr>
        <p:spPr bwMode="gray">
          <a:xfrm rot="4357345">
            <a:off x="3685956" y="3470311"/>
            <a:ext cx="299107" cy="1391940"/>
          </a:xfrm>
          <a:prstGeom prst="upDownArrow">
            <a:avLst/>
          </a:prstGeom>
          <a:solidFill>
            <a:schemeClr val="accent1"/>
          </a:solid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0" name="Hexagon 9">
            <a:extLst>
              <a:ext uri="{FF2B5EF4-FFF2-40B4-BE49-F238E27FC236}">
                <a16:creationId xmlns:a16="http://schemas.microsoft.com/office/drawing/2014/main" id="{909533D6-D690-E241-BCBD-8128756D6ADF}"/>
              </a:ext>
            </a:extLst>
          </p:cNvPr>
          <p:cNvSpPr/>
          <p:nvPr/>
        </p:nvSpPr>
        <p:spPr bwMode="gray">
          <a:xfrm rot="5400000">
            <a:off x="8796571" y="4098019"/>
            <a:ext cx="1291212" cy="1206740"/>
          </a:xfrm>
          <a:prstGeom prst="hexagon">
            <a:avLst/>
          </a:prstGeom>
          <a:solidFill>
            <a:schemeClr val="accent1"/>
          </a:solid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1" name="TextBox 10">
            <a:extLst>
              <a:ext uri="{FF2B5EF4-FFF2-40B4-BE49-F238E27FC236}">
                <a16:creationId xmlns:a16="http://schemas.microsoft.com/office/drawing/2014/main" id="{69AE532B-1A1E-9249-B115-68E300E8F48F}"/>
              </a:ext>
            </a:extLst>
          </p:cNvPr>
          <p:cNvSpPr txBox="1"/>
          <p:nvPr/>
        </p:nvSpPr>
        <p:spPr>
          <a:xfrm>
            <a:off x="8884332" y="5503730"/>
            <a:ext cx="1102866"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App v:1.13</a:t>
            </a:r>
          </a:p>
        </p:txBody>
      </p:sp>
      <p:sp>
        <p:nvSpPr>
          <p:cNvPr id="14" name="Up-Down Arrow 13">
            <a:extLst>
              <a:ext uri="{FF2B5EF4-FFF2-40B4-BE49-F238E27FC236}">
                <a16:creationId xmlns:a16="http://schemas.microsoft.com/office/drawing/2014/main" id="{E06FB3B0-BACF-8D43-AB5C-208696B6209B}"/>
              </a:ext>
            </a:extLst>
          </p:cNvPr>
          <p:cNvSpPr/>
          <p:nvPr/>
        </p:nvSpPr>
        <p:spPr bwMode="gray">
          <a:xfrm>
            <a:off x="9268755" y="1334563"/>
            <a:ext cx="299107" cy="2401729"/>
          </a:xfrm>
          <a:prstGeom prst="upDownArrow">
            <a:avLst/>
          </a:prstGeom>
          <a:solidFill>
            <a:schemeClr val="accent1"/>
          </a:solid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8" name="TextBox 17">
            <a:extLst>
              <a:ext uri="{FF2B5EF4-FFF2-40B4-BE49-F238E27FC236}">
                <a16:creationId xmlns:a16="http://schemas.microsoft.com/office/drawing/2014/main" id="{62ADDF5D-133A-2B4B-9DD4-8EBFAD9A2C3D}"/>
              </a:ext>
            </a:extLst>
          </p:cNvPr>
          <p:cNvSpPr txBox="1"/>
          <p:nvPr/>
        </p:nvSpPr>
        <p:spPr>
          <a:xfrm>
            <a:off x="9840500" y="1892034"/>
            <a:ext cx="1077218"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Test traffic</a:t>
            </a:r>
          </a:p>
        </p:txBody>
      </p:sp>
    </p:spTree>
    <p:extLst>
      <p:ext uri="{BB962C8B-B14F-4D97-AF65-F5344CB8AC3E}">
        <p14:creationId xmlns:p14="http://schemas.microsoft.com/office/powerpoint/2010/main" val="30417957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err="1">
                <a:solidFill>
                  <a:schemeClr val="bg1"/>
                </a:solidFill>
              </a:rPr>
              <a:t>Deep</a:t>
            </a:r>
            <a:r>
              <a:rPr lang="pl-PL">
                <a:solidFill>
                  <a:schemeClr val="bg1"/>
                </a:solidFill>
              </a:rPr>
              <a:t> </a:t>
            </a:r>
            <a:r>
              <a:rPr lang="pl-PL" err="1">
                <a:solidFill>
                  <a:schemeClr val="bg1"/>
                </a:solidFill>
              </a:rPr>
              <a:t>into</a:t>
            </a:r>
            <a:r>
              <a:rPr lang="pl-PL">
                <a:solidFill>
                  <a:schemeClr val="bg1"/>
                </a:solidFill>
              </a:rPr>
              <a:t> Deployment</a:t>
            </a:r>
            <a:endParaRPr lang="en-US">
              <a:solidFill>
                <a:schemeClr val="bg1"/>
              </a:solidFill>
            </a:endParaRPr>
          </a:p>
        </p:txBody>
      </p:sp>
      <p:sp>
        <p:nvSpPr>
          <p:cNvPr id="8" name="Hexagon 7">
            <a:extLst>
              <a:ext uri="{FF2B5EF4-FFF2-40B4-BE49-F238E27FC236}">
                <a16:creationId xmlns:a16="http://schemas.microsoft.com/office/drawing/2014/main" id="{4305B458-AE63-AD4E-A081-1A845D4742BF}"/>
              </a:ext>
            </a:extLst>
          </p:cNvPr>
          <p:cNvSpPr/>
          <p:nvPr/>
        </p:nvSpPr>
        <p:spPr bwMode="gray">
          <a:xfrm rot="5400000">
            <a:off x="1351005" y="4098019"/>
            <a:ext cx="1291212" cy="1206740"/>
          </a:xfrm>
          <a:prstGeom prst="hexagon">
            <a:avLst/>
          </a:prstGeom>
          <a:solidFill>
            <a:schemeClr val="accent1"/>
          </a:solid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2" name="TextBox 1">
            <a:extLst>
              <a:ext uri="{FF2B5EF4-FFF2-40B4-BE49-F238E27FC236}">
                <a16:creationId xmlns:a16="http://schemas.microsoft.com/office/drawing/2014/main" id="{CA2CEE8A-CD3C-C749-B01D-BE5E954DDE60}"/>
              </a:ext>
            </a:extLst>
          </p:cNvPr>
          <p:cNvSpPr txBox="1"/>
          <p:nvPr/>
        </p:nvSpPr>
        <p:spPr>
          <a:xfrm>
            <a:off x="6698254" y="3459294"/>
            <a:ext cx="1423467"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rPr>
              <a:t>LoadBalancer</a:t>
            </a:r>
            <a:endPar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12" name="Hexagon 11">
            <a:extLst>
              <a:ext uri="{FF2B5EF4-FFF2-40B4-BE49-F238E27FC236}">
                <a16:creationId xmlns:a16="http://schemas.microsoft.com/office/drawing/2014/main" id="{D5A4BB69-18B2-1D49-BF9E-8770ABF7A95F}"/>
              </a:ext>
            </a:extLst>
          </p:cNvPr>
          <p:cNvSpPr/>
          <p:nvPr/>
        </p:nvSpPr>
        <p:spPr bwMode="gray">
          <a:xfrm rot="5400000">
            <a:off x="5028803" y="2994423"/>
            <a:ext cx="1291212" cy="1206740"/>
          </a:xfrm>
          <a:prstGeom prst="hexagon">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3" name="Up-Down Arrow 12">
            <a:extLst>
              <a:ext uri="{FF2B5EF4-FFF2-40B4-BE49-F238E27FC236}">
                <a16:creationId xmlns:a16="http://schemas.microsoft.com/office/drawing/2014/main" id="{F0D302F9-C44B-D94C-B520-79C424D18065}"/>
              </a:ext>
            </a:extLst>
          </p:cNvPr>
          <p:cNvSpPr/>
          <p:nvPr/>
        </p:nvSpPr>
        <p:spPr bwMode="gray">
          <a:xfrm>
            <a:off x="5524855" y="1334564"/>
            <a:ext cx="299107" cy="1391940"/>
          </a:xfrm>
          <a:prstGeom prst="upDownArrow">
            <a:avLst/>
          </a:prstGeom>
          <a:solidFill>
            <a:schemeClr val="accent1"/>
          </a:solid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5" name="TextBox 14">
            <a:extLst>
              <a:ext uri="{FF2B5EF4-FFF2-40B4-BE49-F238E27FC236}">
                <a16:creationId xmlns:a16="http://schemas.microsoft.com/office/drawing/2014/main" id="{BACB4C2A-74F3-134D-8761-C46921B8E70C}"/>
              </a:ext>
            </a:extLst>
          </p:cNvPr>
          <p:cNvSpPr txBox="1"/>
          <p:nvPr/>
        </p:nvSpPr>
        <p:spPr>
          <a:xfrm>
            <a:off x="6096600" y="1892034"/>
            <a:ext cx="1115690"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Prod traffic</a:t>
            </a:r>
          </a:p>
        </p:txBody>
      </p:sp>
      <p:sp>
        <p:nvSpPr>
          <p:cNvPr id="16" name="TextBox 15">
            <a:extLst>
              <a:ext uri="{FF2B5EF4-FFF2-40B4-BE49-F238E27FC236}">
                <a16:creationId xmlns:a16="http://schemas.microsoft.com/office/drawing/2014/main" id="{2083F3D2-D9D6-B541-9289-93A39CB13F21}"/>
              </a:ext>
            </a:extLst>
          </p:cNvPr>
          <p:cNvSpPr txBox="1"/>
          <p:nvPr/>
        </p:nvSpPr>
        <p:spPr>
          <a:xfrm>
            <a:off x="1438766" y="5503730"/>
            <a:ext cx="1102866"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App v:1.12</a:t>
            </a:r>
          </a:p>
        </p:txBody>
      </p:sp>
      <p:sp>
        <p:nvSpPr>
          <p:cNvPr id="17" name="Up-Down Arrow 16">
            <a:extLst>
              <a:ext uri="{FF2B5EF4-FFF2-40B4-BE49-F238E27FC236}">
                <a16:creationId xmlns:a16="http://schemas.microsoft.com/office/drawing/2014/main" id="{C0526FF1-F372-C94B-A3BE-76A5201F5BAD}"/>
              </a:ext>
            </a:extLst>
          </p:cNvPr>
          <p:cNvSpPr/>
          <p:nvPr/>
        </p:nvSpPr>
        <p:spPr bwMode="gray">
          <a:xfrm rot="6370872">
            <a:off x="7419757" y="3591497"/>
            <a:ext cx="299107" cy="1391940"/>
          </a:xfrm>
          <a:prstGeom prst="upDownArrow">
            <a:avLst/>
          </a:prstGeom>
          <a:solidFill>
            <a:schemeClr val="accent1"/>
          </a:solid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0" name="Hexagon 9">
            <a:extLst>
              <a:ext uri="{FF2B5EF4-FFF2-40B4-BE49-F238E27FC236}">
                <a16:creationId xmlns:a16="http://schemas.microsoft.com/office/drawing/2014/main" id="{909533D6-D690-E241-BCBD-8128756D6ADF}"/>
              </a:ext>
            </a:extLst>
          </p:cNvPr>
          <p:cNvSpPr/>
          <p:nvPr/>
        </p:nvSpPr>
        <p:spPr bwMode="gray">
          <a:xfrm rot="5400000">
            <a:off x="8796571" y="4098019"/>
            <a:ext cx="1291212" cy="1206740"/>
          </a:xfrm>
          <a:prstGeom prst="hexagon">
            <a:avLst/>
          </a:prstGeom>
          <a:solidFill>
            <a:schemeClr val="accent1"/>
          </a:solid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1" name="TextBox 10">
            <a:extLst>
              <a:ext uri="{FF2B5EF4-FFF2-40B4-BE49-F238E27FC236}">
                <a16:creationId xmlns:a16="http://schemas.microsoft.com/office/drawing/2014/main" id="{69AE532B-1A1E-9249-B115-68E300E8F48F}"/>
              </a:ext>
            </a:extLst>
          </p:cNvPr>
          <p:cNvSpPr txBox="1"/>
          <p:nvPr/>
        </p:nvSpPr>
        <p:spPr>
          <a:xfrm>
            <a:off x="8884332" y="5503730"/>
            <a:ext cx="1102866"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App v:1.13</a:t>
            </a:r>
          </a:p>
        </p:txBody>
      </p:sp>
    </p:spTree>
    <p:extLst>
      <p:ext uri="{BB962C8B-B14F-4D97-AF65-F5344CB8AC3E}">
        <p14:creationId xmlns:p14="http://schemas.microsoft.com/office/powerpoint/2010/main" val="299916600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err="1">
                <a:solidFill>
                  <a:schemeClr val="bg1"/>
                </a:solidFill>
              </a:rPr>
              <a:t>Deep</a:t>
            </a:r>
            <a:r>
              <a:rPr lang="pl-PL">
                <a:solidFill>
                  <a:schemeClr val="bg1"/>
                </a:solidFill>
              </a:rPr>
              <a:t> </a:t>
            </a:r>
            <a:r>
              <a:rPr lang="pl-PL" err="1">
                <a:solidFill>
                  <a:schemeClr val="bg1"/>
                </a:solidFill>
              </a:rPr>
              <a:t>into</a:t>
            </a:r>
            <a:r>
              <a:rPr lang="pl-PL">
                <a:solidFill>
                  <a:schemeClr val="bg1"/>
                </a:solidFill>
              </a:rPr>
              <a:t> Deployment</a:t>
            </a:r>
            <a:endParaRPr lang="en-US">
              <a:solidFill>
                <a:schemeClr val="bg1"/>
              </a:solidFill>
            </a:endParaRPr>
          </a:p>
        </p:txBody>
      </p:sp>
      <p:sp>
        <p:nvSpPr>
          <p:cNvPr id="2" name="TextBox 1">
            <a:extLst>
              <a:ext uri="{FF2B5EF4-FFF2-40B4-BE49-F238E27FC236}">
                <a16:creationId xmlns:a16="http://schemas.microsoft.com/office/drawing/2014/main" id="{CA2CEE8A-CD3C-C749-B01D-BE5E954DDE60}"/>
              </a:ext>
            </a:extLst>
          </p:cNvPr>
          <p:cNvSpPr txBox="1"/>
          <p:nvPr/>
        </p:nvSpPr>
        <p:spPr>
          <a:xfrm>
            <a:off x="6698254" y="3459294"/>
            <a:ext cx="1423467"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rPr>
              <a:t>LoadBalancer</a:t>
            </a:r>
            <a:endPar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12" name="Hexagon 11">
            <a:extLst>
              <a:ext uri="{FF2B5EF4-FFF2-40B4-BE49-F238E27FC236}">
                <a16:creationId xmlns:a16="http://schemas.microsoft.com/office/drawing/2014/main" id="{D5A4BB69-18B2-1D49-BF9E-8770ABF7A95F}"/>
              </a:ext>
            </a:extLst>
          </p:cNvPr>
          <p:cNvSpPr/>
          <p:nvPr/>
        </p:nvSpPr>
        <p:spPr bwMode="gray">
          <a:xfrm rot="5400000">
            <a:off x="5028803" y="2994423"/>
            <a:ext cx="1291212" cy="1206740"/>
          </a:xfrm>
          <a:prstGeom prst="hexagon">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3" name="Up-Down Arrow 12">
            <a:extLst>
              <a:ext uri="{FF2B5EF4-FFF2-40B4-BE49-F238E27FC236}">
                <a16:creationId xmlns:a16="http://schemas.microsoft.com/office/drawing/2014/main" id="{F0D302F9-C44B-D94C-B520-79C424D18065}"/>
              </a:ext>
            </a:extLst>
          </p:cNvPr>
          <p:cNvSpPr/>
          <p:nvPr/>
        </p:nvSpPr>
        <p:spPr bwMode="gray">
          <a:xfrm>
            <a:off x="5524855" y="1334564"/>
            <a:ext cx="299107" cy="1391940"/>
          </a:xfrm>
          <a:prstGeom prst="upDownArrow">
            <a:avLst/>
          </a:prstGeom>
          <a:solidFill>
            <a:schemeClr val="accent1"/>
          </a:solid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5" name="TextBox 14">
            <a:extLst>
              <a:ext uri="{FF2B5EF4-FFF2-40B4-BE49-F238E27FC236}">
                <a16:creationId xmlns:a16="http://schemas.microsoft.com/office/drawing/2014/main" id="{BACB4C2A-74F3-134D-8761-C46921B8E70C}"/>
              </a:ext>
            </a:extLst>
          </p:cNvPr>
          <p:cNvSpPr txBox="1"/>
          <p:nvPr/>
        </p:nvSpPr>
        <p:spPr>
          <a:xfrm>
            <a:off x="6096600" y="1892034"/>
            <a:ext cx="1115690"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Prod traffic</a:t>
            </a:r>
          </a:p>
        </p:txBody>
      </p:sp>
      <p:sp>
        <p:nvSpPr>
          <p:cNvPr id="17" name="Up-Down Arrow 16">
            <a:extLst>
              <a:ext uri="{FF2B5EF4-FFF2-40B4-BE49-F238E27FC236}">
                <a16:creationId xmlns:a16="http://schemas.microsoft.com/office/drawing/2014/main" id="{C0526FF1-F372-C94B-A3BE-76A5201F5BAD}"/>
              </a:ext>
            </a:extLst>
          </p:cNvPr>
          <p:cNvSpPr/>
          <p:nvPr/>
        </p:nvSpPr>
        <p:spPr bwMode="gray">
          <a:xfrm rot="6370872">
            <a:off x="7419757" y="3591497"/>
            <a:ext cx="299107" cy="1391940"/>
          </a:xfrm>
          <a:prstGeom prst="upDownArrow">
            <a:avLst/>
          </a:prstGeom>
          <a:solidFill>
            <a:schemeClr val="accent1"/>
          </a:solid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0" name="Hexagon 9">
            <a:extLst>
              <a:ext uri="{FF2B5EF4-FFF2-40B4-BE49-F238E27FC236}">
                <a16:creationId xmlns:a16="http://schemas.microsoft.com/office/drawing/2014/main" id="{909533D6-D690-E241-BCBD-8128756D6ADF}"/>
              </a:ext>
            </a:extLst>
          </p:cNvPr>
          <p:cNvSpPr/>
          <p:nvPr/>
        </p:nvSpPr>
        <p:spPr bwMode="gray">
          <a:xfrm rot="5400000">
            <a:off x="8796571" y="4098019"/>
            <a:ext cx="1291212" cy="1206740"/>
          </a:xfrm>
          <a:prstGeom prst="hexagon">
            <a:avLst/>
          </a:prstGeom>
          <a:solidFill>
            <a:schemeClr val="accent1"/>
          </a:solid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1" name="TextBox 10">
            <a:extLst>
              <a:ext uri="{FF2B5EF4-FFF2-40B4-BE49-F238E27FC236}">
                <a16:creationId xmlns:a16="http://schemas.microsoft.com/office/drawing/2014/main" id="{69AE532B-1A1E-9249-B115-68E300E8F48F}"/>
              </a:ext>
            </a:extLst>
          </p:cNvPr>
          <p:cNvSpPr txBox="1"/>
          <p:nvPr/>
        </p:nvSpPr>
        <p:spPr>
          <a:xfrm>
            <a:off x="8884332" y="5503730"/>
            <a:ext cx="1102866"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App v:1.13</a:t>
            </a:r>
          </a:p>
        </p:txBody>
      </p:sp>
    </p:spTree>
    <p:extLst>
      <p:ext uri="{BB962C8B-B14F-4D97-AF65-F5344CB8AC3E}">
        <p14:creationId xmlns:p14="http://schemas.microsoft.com/office/powerpoint/2010/main" val="28294035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CF66040-9B95-F144-A63F-4BCBA598A327}"/>
              </a:ext>
            </a:extLst>
          </p:cNvPr>
          <p:cNvSpPr/>
          <p:nvPr/>
        </p:nvSpPr>
        <p:spPr bwMode="gray">
          <a:xfrm>
            <a:off x="6719823" y="5482221"/>
            <a:ext cx="4096623" cy="478868"/>
          </a:xfrm>
          <a:prstGeom prst="roundRect">
            <a:avLst/>
          </a:prstGeom>
          <a:noFill/>
          <a:ln>
            <a:headEnd/>
            <a:tailEnd/>
          </a:ln>
        </p:spPr>
        <p:style>
          <a:lnRef idx="2">
            <a:schemeClr val="accent1"/>
          </a:lnRef>
          <a:fillRef idx="1">
            <a:schemeClr val="lt1"/>
          </a:fillRef>
          <a:effectRef idx="0">
            <a:schemeClr val="accent1"/>
          </a:effectRef>
          <a:fontRef idx="minor">
            <a:schemeClr val="dk1"/>
          </a:fontRef>
        </p:style>
        <p:txBody>
          <a:bodyPr lIns="90000" tIns="72000" rIns="90000" bIns="72000" rtlCol="0" anchor="ctr"/>
          <a:lstStyle/>
          <a:p>
            <a:pPr algn="ctr" defTabSz="914400" fontAlgn="base">
              <a:spcBef>
                <a:spcPct val="50000"/>
              </a:spcBef>
              <a:spcAft>
                <a:spcPct val="0"/>
              </a:spcAft>
              <a:buClr>
                <a:srgbClr val="F0AB00"/>
              </a:buClr>
              <a:buSzPct val="80000"/>
            </a:pPr>
            <a:endParaRPr lang="pl-PL" sz="1800" kern="0">
              <a:solidFill>
                <a:srgbClr val="000000"/>
              </a:solidFill>
              <a:latin typeface="Arial"/>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a:cs typeface="Arial"/>
              </a:rPr>
              <a:t>Hack Your Career</a:t>
            </a:r>
          </a:p>
        </p:txBody>
      </p:sp>
      <p:sp>
        <p:nvSpPr>
          <p:cNvPr id="7" name="TextBox 6"/>
          <p:cNvSpPr txBox="1"/>
          <p:nvPr/>
        </p:nvSpPr>
        <p:spPr>
          <a:xfrm>
            <a:off x="6303430" y="2066888"/>
            <a:ext cx="4858484" cy="523220"/>
          </a:xfrm>
          <a:prstGeom prst="rect">
            <a:avLst/>
          </a:prstGeom>
          <a:noFill/>
        </p:spPr>
        <p:txBody>
          <a:bodyPr wrap="square" rtlCol="0">
            <a:spAutoFit/>
          </a:bodyPr>
          <a:lstStyle/>
          <a:p>
            <a:pPr marL="342900" indent="-342900" defTabSz="914400" fontAlgn="base">
              <a:spcBef>
                <a:spcPct val="50000"/>
              </a:spcBef>
              <a:spcAft>
                <a:spcPct val="0"/>
              </a:spcAft>
              <a:buClr>
                <a:srgbClr val="F0AB00"/>
              </a:buClr>
              <a:buSzPct val="80000"/>
              <a:buFont typeface="Arial" charset="0"/>
              <a:buChar char="•"/>
            </a:pPr>
            <a:r>
              <a:rPr lang="pl-PL" sz="1400">
                <a:solidFill>
                  <a:srgbClr val="FFFFFF"/>
                </a:solidFill>
              </a:rPr>
              <a:t>Wstęp do </a:t>
            </a:r>
            <a:r>
              <a:rPr lang="pl-PL" sz="1400" b="1">
                <a:solidFill>
                  <a:srgbClr val="FFC000"/>
                </a:solidFill>
              </a:rPr>
              <a:t>programowania w chmurze </a:t>
            </a:r>
            <a:r>
              <a:rPr lang="pl-PL" sz="1400">
                <a:solidFill>
                  <a:srgbClr val="FFFFFF"/>
                </a:solidFill>
              </a:rPr>
              <a:t>przy użyciu </a:t>
            </a:r>
            <a:r>
              <a:rPr lang="pl-PL" sz="1400" err="1">
                <a:solidFill>
                  <a:srgbClr val="FFFFFF"/>
                </a:solidFill>
              </a:rPr>
              <a:t>Kubernetes'a</a:t>
            </a:r>
            <a:endParaRPr lang="en-US" sz="1400" kern="0">
              <a:solidFill>
                <a:srgbClr val="FFFFFF"/>
              </a:solidFill>
              <a:ea typeface="Arial Unicode MS" pitchFamily="34" charset="-128"/>
              <a:cs typeface="Arial Unicode MS" pitchFamily="34" charset="-128"/>
            </a:endParaRPr>
          </a:p>
        </p:txBody>
      </p:sp>
      <p:sp>
        <p:nvSpPr>
          <p:cNvPr id="16" name="TextBox 15"/>
          <p:cNvSpPr txBox="1"/>
          <p:nvPr/>
        </p:nvSpPr>
        <p:spPr>
          <a:xfrm>
            <a:off x="2408848" y="905296"/>
            <a:ext cx="2388795" cy="830997"/>
          </a:xfrm>
          <a:prstGeom prst="rect">
            <a:avLst/>
          </a:prstGeom>
          <a:noFill/>
        </p:spPr>
        <p:txBody>
          <a:bodyPr wrap="none" rtlCol="0">
            <a:spAutoFit/>
          </a:bodyPr>
          <a:lstStyle/>
          <a:p>
            <a:pPr defTabSz="914400" fontAlgn="base">
              <a:spcBef>
                <a:spcPct val="50000"/>
              </a:spcBef>
              <a:spcAft>
                <a:spcPct val="0"/>
              </a:spcAft>
              <a:buClr>
                <a:srgbClr val="F0AB00"/>
              </a:buClr>
              <a:buSzPct val="80000"/>
            </a:pPr>
            <a:r>
              <a:rPr lang="en-US" sz="2400" b="1" kern="0" err="1">
                <a:solidFill>
                  <a:srgbClr val="FFC000"/>
                </a:solidFill>
                <a:ea typeface="Arial Unicode MS" pitchFamily="34" charset="-128"/>
                <a:cs typeface="Arial Unicode MS" pitchFamily="34" charset="-128"/>
              </a:rPr>
              <a:t>Wykłady</a:t>
            </a:r>
            <a:r>
              <a:rPr lang="en-US" sz="2400" b="1" kern="0">
                <a:solidFill>
                  <a:srgbClr val="FFC000"/>
                </a:solidFill>
                <a:ea typeface="Arial Unicode MS" pitchFamily="34" charset="-128"/>
                <a:cs typeface="Arial Unicode MS" pitchFamily="34" charset="-128"/>
              </a:rPr>
              <a:t> - </a:t>
            </a:r>
            <a:r>
              <a:rPr lang="en-US" sz="2400" b="1" kern="0" err="1">
                <a:solidFill>
                  <a:srgbClr val="FFC000"/>
                </a:solidFill>
                <a:ea typeface="Arial Unicode MS" pitchFamily="34" charset="-128"/>
                <a:cs typeface="Arial Unicode MS" pitchFamily="34" charset="-128"/>
              </a:rPr>
              <a:t>AEiI</a:t>
            </a:r>
            <a:r>
              <a:rPr lang="en-US" sz="2400" b="1" kern="0">
                <a:solidFill>
                  <a:srgbClr val="FFC000"/>
                </a:solidFill>
                <a:ea typeface="Arial Unicode MS" pitchFamily="34" charset="-128"/>
                <a:cs typeface="Arial Unicode MS" pitchFamily="34" charset="-128"/>
              </a:rPr>
              <a:t> </a:t>
            </a:r>
          </a:p>
          <a:p>
            <a:pPr defTabSz="914400" fontAlgn="base">
              <a:spcBef>
                <a:spcPct val="50000"/>
              </a:spcBef>
              <a:spcAft>
                <a:spcPct val="0"/>
              </a:spcAft>
              <a:buClr>
                <a:srgbClr val="F0AB00"/>
              </a:buClr>
              <a:buSzPct val="80000"/>
            </a:pPr>
            <a:r>
              <a:rPr lang="en-US" sz="1600" b="1" kern="0">
                <a:solidFill>
                  <a:srgbClr val="FFC000"/>
                </a:solidFill>
                <a:ea typeface="Arial Unicode MS" pitchFamily="34" charset="-128"/>
                <a:cs typeface="Arial Unicode MS" pitchFamily="34" charset="-128"/>
              </a:rPr>
              <a:t>(14:00 – 15:30, s.428)</a:t>
            </a: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0576" y="196457"/>
            <a:ext cx="1403806" cy="932528"/>
          </a:xfrm>
          <a:prstGeom prst="rect">
            <a:avLst/>
          </a:prstGeom>
        </p:spPr>
      </p:pic>
      <p:sp>
        <p:nvSpPr>
          <p:cNvPr id="14" name="TextBox 13">
            <a:extLst>
              <a:ext uri="{FF2B5EF4-FFF2-40B4-BE49-F238E27FC236}">
                <a16:creationId xmlns:a16="http://schemas.microsoft.com/office/drawing/2014/main" id="{5CF614FA-0B5C-5642-9E34-BDF19D846001}"/>
              </a:ext>
            </a:extLst>
          </p:cNvPr>
          <p:cNvSpPr txBox="1"/>
          <p:nvPr/>
        </p:nvSpPr>
        <p:spPr>
          <a:xfrm>
            <a:off x="6007492" y="905297"/>
            <a:ext cx="3640740" cy="830997"/>
          </a:xfrm>
          <a:prstGeom prst="rect">
            <a:avLst/>
          </a:prstGeom>
          <a:noFill/>
        </p:spPr>
        <p:txBody>
          <a:bodyPr wrap="none" rtlCol="0">
            <a:spAutoFit/>
          </a:bodyPr>
          <a:lstStyle/>
          <a:p>
            <a:pPr defTabSz="914400" fontAlgn="base">
              <a:spcBef>
                <a:spcPct val="50000"/>
              </a:spcBef>
              <a:spcAft>
                <a:spcPct val="0"/>
              </a:spcAft>
              <a:buClr>
                <a:srgbClr val="F0AB00"/>
              </a:buClr>
              <a:buSzPct val="80000"/>
            </a:pPr>
            <a:r>
              <a:rPr lang="en-US" sz="2400" b="1" kern="0" err="1">
                <a:solidFill>
                  <a:srgbClr val="FFC000"/>
                </a:solidFill>
                <a:ea typeface="Arial Unicode MS" pitchFamily="34" charset="-128"/>
                <a:cs typeface="Arial Unicode MS" pitchFamily="34" charset="-128"/>
              </a:rPr>
              <a:t>Warszaty</a:t>
            </a:r>
            <a:r>
              <a:rPr lang="en-US" sz="2400" b="1" kern="0">
                <a:solidFill>
                  <a:srgbClr val="FFC000"/>
                </a:solidFill>
                <a:ea typeface="Arial Unicode MS" pitchFamily="34" charset="-128"/>
                <a:cs typeface="Arial Unicode MS" pitchFamily="34" charset="-128"/>
              </a:rPr>
              <a:t> – SAP Hybris </a:t>
            </a:r>
          </a:p>
          <a:p>
            <a:pPr defTabSz="914400" fontAlgn="base">
              <a:spcBef>
                <a:spcPct val="50000"/>
              </a:spcBef>
              <a:spcAft>
                <a:spcPct val="0"/>
              </a:spcAft>
              <a:buClr>
                <a:srgbClr val="F0AB00"/>
              </a:buClr>
              <a:buSzPct val="80000"/>
            </a:pPr>
            <a:r>
              <a:rPr lang="en-US" sz="1600" b="1" kern="0">
                <a:solidFill>
                  <a:srgbClr val="FFC000"/>
                </a:solidFill>
                <a:ea typeface="Arial Unicode MS" pitchFamily="34" charset="-128"/>
                <a:cs typeface="Arial Unicode MS" pitchFamily="34" charset="-128"/>
              </a:rPr>
              <a:t>(17:00 – 18:30, s. Death Valley)</a:t>
            </a:r>
          </a:p>
        </p:txBody>
      </p:sp>
      <p:cxnSp>
        <p:nvCxnSpPr>
          <p:cNvPr id="15" name="Straight Connector 14">
            <a:extLst>
              <a:ext uri="{FF2B5EF4-FFF2-40B4-BE49-F238E27FC236}">
                <a16:creationId xmlns:a16="http://schemas.microsoft.com/office/drawing/2014/main" id="{5D36E46E-EA7D-9F4A-9C7D-FF612E942F81}"/>
              </a:ext>
            </a:extLst>
          </p:cNvPr>
          <p:cNvCxnSpPr>
            <a:cxnSpLocks/>
          </p:cNvCxnSpPr>
          <p:nvPr/>
        </p:nvCxnSpPr>
        <p:spPr>
          <a:xfrm>
            <a:off x="5400848" y="1320796"/>
            <a:ext cx="0" cy="4781475"/>
          </a:xfrm>
          <a:prstGeom prst="line">
            <a:avLst/>
          </a:prstGeom>
          <a:ln w="19050" cmpd="sng">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05AFD18B-9758-D24E-A461-C8FB0EB8D7B4}"/>
              </a:ext>
            </a:extLst>
          </p:cNvPr>
          <p:cNvSpPr/>
          <p:nvPr/>
        </p:nvSpPr>
        <p:spPr>
          <a:xfrm>
            <a:off x="5258640" y="2190812"/>
            <a:ext cx="284416" cy="28441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20" name="Rectangle 19">
            <a:extLst>
              <a:ext uri="{FF2B5EF4-FFF2-40B4-BE49-F238E27FC236}">
                <a16:creationId xmlns:a16="http://schemas.microsoft.com/office/drawing/2014/main" id="{451E449E-5022-D64D-A333-CFE859C3FC60}"/>
              </a:ext>
            </a:extLst>
          </p:cNvPr>
          <p:cNvSpPr/>
          <p:nvPr/>
        </p:nvSpPr>
        <p:spPr>
          <a:xfrm>
            <a:off x="5543057" y="2163743"/>
            <a:ext cx="655949" cy="338554"/>
          </a:xfrm>
          <a:prstGeom prst="rect">
            <a:avLst/>
          </a:prstGeom>
        </p:spPr>
        <p:txBody>
          <a:bodyPr wrap="none">
            <a:spAutoFit/>
          </a:bodyPr>
          <a:lstStyle/>
          <a:p>
            <a:pPr algn="ctr" defTabSz="914400"/>
            <a:r>
              <a:rPr lang="pl-PL" sz="1600" b="1">
                <a:solidFill>
                  <a:srgbClr val="FFFFFF"/>
                </a:solidFill>
                <a:latin typeface="Dosis Medium" charset="0"/>
                <a:ea typeface="Dosis Medium" charset="0"/>
                <a:cs typeface="Dosis Medium" charset="0"/>
              </a:rPr>
              <a:t>10.04</a:t>
            </a:r>
          </a:p>
        </p:txBody>
      </p:sp>
      <p:sp>
        <p:nvSpPr>
          <p:cNvPr id="21" name="Oval 20">
            <a:extLst>
              <a:ext uri="{FF2B5EF4-FFF2-40B4-BE49-F238E27FC236}">
                <a16:creationId xmlns:a16="http://schemas.microsoft.com/office/drawing/2014/main" id="{1DFE5C6D-ABFF-4C40-BC2B-A25317060308}"/>
              </a:ext>
            </a:extLst>
          </p:cNvPr>
          <p:cNvSpPr/>
          <p:nvPr/>
        </p:nvSpPr>
        <p:spPr>
          <a:xfrm>
            <a:off x="5258640" y="2742094"/>
            <a:ext cx="284416" cy="28441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22" name="Rectangle 21">
            <a:extLst>
              <a:ext uri="{FF2B5EF4-FFF2-40B4-BE49-F238E27FC236}">
                <a16:creationId xmlns:a16="http://schemas.microsoft.com/office/drawing/2014/main" id="{EC5406F9-E66D-6849-B9F4-63E4E61DD795}"/>
              </a:ext>
            </a:extLst>
          </p:cNvPr>
          <p:cNvSpPr/>
          <p:nvPr/>
        </p:nvSpPr>
        <p:spPr>
          <a:xfrm>
            <a:off x="5543055" y="2715025"/>
            <a:ext cx="655950" cy="338554"/>
          </a:xfrm>
          <a:prstGeom prst="rect">
            <a:avLst/>
          </a:prstGeom>
        </p:spPr>
        <p:txBody>
          <a:bodyPr wrap="none">
            <a:spAutoFit/>
          </a:bodyPr>
          <a:lstStyle/>
          <a:p>
            <a:pPr algn="ctr" defTabSz="914400"/>
            <a:r>
              <a:rPr lang="pl-PL" sz="1600" b="1">
                <a:solidFill>
                  <a:srgbClr val="FFFFFF"/>
                </a:solidFill>
                <a:latin typeface="Dosis Medium" charset="0"/>
                <a:ea typeface="Dosis Medium" charset="0"/>
                <a:cs typeface="Dosis Medium" charset="0"/>
              </a:rPr>
              <a:t>19.04</a:t>
            </a:r>
          </a:p>
        </p:txBody>
      </p:sp>
      <p:sp>
        <p:nvSpPr>
          <p:cNvPr id="23" name="TextBox 22">
            <a:extLst>
              <a:ext uri="{FF2B5EF4-FFF2-40B4-BE49-F238E27FC236}">
                <a16:creationId xmlns:a16="http://schemas.microsoft.com/office/drawing/2014/main" id="{9A7B75B4-0AB5-1C45-9785-5F0F45116774}"/>
              </a:ext>
            </a:extLst>
          </p:cNvPr>
          <p:cNvSpPr txBox="1"/>
          <p:nvPr/>
        </p:nvSpPr>
        <p:spPr>
          <a:xfrm>
            <a:off x="6291924" y="2675998"/>
            <a:ext cx="4858484" cy="307777"/>
          </a:xfrm>
          <a:prstGeom prst="rect">
            <a:avLst/>
          </a:prstGeom>
          <a:noFill/>
        </p:spPr>
        <p:txBody>
          <a:bodyPr wrap="square" rtlCol="0">
            <a:spAutoFit/>
          </a:bodyPr>
          <a:lstStyle/>
          <a:p>
            <a:pPr marL="342900" indent="-342900" defTabSz="914400" fontAlgn="base">
              <a:spcBef>
                <a:spcPct val="50000"/>
              </a:spcBef>
              <a:spcAft>
                <a:spcPct val="0"/>
              </a:spcAft>
              <a:buClr>
                <a:srgbClr val="F0AB00"/>
              </a:buClr>
              <a:buSzPct val="80000"/>
              <a:buFont typeface="Arial" charset="0"/>
              <a:buChar char="•"/>
            </a:pPr>
            <a:r>
              <a:rPr lang="pl-PL" sz="1400" kern="0">
                <a:solidFill>
                  <a:srgbClr val="FFFFFF"/>
                </a:solidFill>
                <a:ea typeface="Arial Unicode MS" pitchFamily="34" charset="-128"/>
                <a:cs typeface="Arial Unicode MS" pitchFamily="34" charset="-128"/>
              </a:rPr>
              <a:t>Tworzenie testowalnej aplikacji, czyli </a:t>
            </a:r>
            <a:r>
              <a:rPr lang="pl-PL" sz="1400" b="1" kern="0">
                <a:solidFill>
                  <a:srgbClr val="FFC000"/>
                </a:solidFill>
                <a:ea typeface="Arial Unicode MS" pitchFamily="34" charset="-128"/>
                <a:cs typeface="Arial Unicode MS" pitchFamily="34" charset="-128"/>
              </a:rPr>
              <a:t>TDD w praktyce</a:t>
            </a:r>
            <a:endParaRPr lang="en-US" sz="1400" b="1" kern="0">
              <a:solidFill>
                <a:srgbClr val="FFC000"/>
              </a:solidFill>
              <a:ea typeface="Arial Unicode MS" pitchFamily="34" charset="-128"/>
              <a:cs typeface="Arial Unicode MS" pitchFamily="34" charset="-128"/>
            </a:endParaRPr>
          </a:p>
        </p:txBody>
      </p:sp>
      <p:sp>
        <p:nvSpPr>
          <p:cNvPr id="24" name="Oval 23">
            <a:extLst>
              <a:ext uri="{FF2B5EF4-FFF2-40B4-BE49-F238E27FC236}">
                <a16:creationId xmlns:a16="http://schemas.microsoft.com/office/drawing/2014/main" id="{A8342E96-1F21-E54A-AEF5-C994B716D595}"/>
              </a:ext>
            </a:extLst>
          </p:cNvPr>
          <p:cNvSpPr/>
          <p:nvPr/>
        </p:nvSpPr>
        <p:spPr>
          <a:xfrm>
            <a:off x="5258640" y="3301751"/>
            <a:ext cx="284416" cy="28441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25" name="Rectangle 24">
            <a:extLst>
              <a:ext uri="{FF2B5EF4-FFF2-40B4-BE49-F238E27FC236}">
                <a16:creationId xmlns:a16="http://schemas.microsoft.com/office/drawing/2014/main" id="{04FBA718-E587-664E-9CD5-60DB79AD8280}"/>
              </a:ext>
            </a:extLst>
          </p:cNvPr>
          <p:cNvSpPr/>
          <p:nvPr/>
        </p:nvSpPr>
        <p:spPr>
          <a:xfrm>
            <a:off x="4602690" y="3294347"/>
            <a:ext cx="655950" cy="338554"/>
          </a:xfrm>
          <a:prstGeom prst="rect">
            <a:avLst/>
          </a:prstGeom>
        </p:spPr>
        <p:txBody>
          <a:bodyPr wrap="none">
            <a:spAutoFit/>
          </a:bodyPr>
          <a:lstStyle/>
          <a:p>
            <a:pPr algn="ctr" defTabSz="914400"/>
            <a:r>
              <a:rPr lang="pl-PL" sz="1600" b="1">
                <a:solidFill>
                  <a:srgbClr val="FFFFFF"/>
                </a:solidFill>
                <a:latin typeface="Dosis Medium" charset="0"/>
                <a:ea typeface="Dosis Medium" charset="0"/>
                <a:cs typeface="Dosis Medium" charset="0"/>
              </a:rPr>
              <a:t>25.04</a:t>
            </a:r>
          </a:p>
        </p:txBody>
      </p:sp>
      <p:sp>
        <p:nvSpPr>
          <p:cNvPr id="26" name="TextBox 25">
            <a:extLst>
              <a:ext uri="{FF2B5EF4-FFF2-40B4-BE49-F238E27FC236}">
                <a16:creationId xmlns:a16="http://schemas.microsoft.com/office/drawing/2014/main" id="{9941FE99-8F82-E84C-8E37-B64D4DB91883}"/>
              </a:ext>
            </a:extLst>
          </p:cNvPr>
          <p:cNvSpPr txBox="1"/>
          <p:nvPr/>
        </p:nvSpPr>
        <p:spPr>
          <a:xfrm>
            <a:off x="402341" y="3298416"/>
            <a:ext cx="4097654" cy="307777"/>
          </a:xfrm>
          <a:prstGeom prst="rect">
            <a:avLst/>
          </a:prstGeom>
          <a:noFill/>
        </p:spPr>
        <p:txBody>
          <a:bodyPr wrap="square" rtlCol="0">
            <a:spAutoFit/>
          </a:bodyPr>
          <a:lstStyle/>
          <a:p>
            <a:pPr marL="342900" indent="-342900" algn="r" defTabSz="914400" fontAlgn="base">
              <a:spcBef>
                <a:spcPct val="50000"/>
              </a:spcBef>
              <a:spcAft>
                <a:spcPct val="0"/>
              </a:spcAft>
              <a:buClr>
                <a:srgbClr val="F0AB00"/>
              </a:buClr>
              <a:buSzPct val="80000"/>
              <a:buFont typeface="Arial" charset="0"/>
              <a:buChar char="•"/>
            </a:pPr>
            <a:r>
              <a:rPr lang="pl-PL" sz="1400" b="1" kern="0" err="1">
                <a:solidFill>
                  <a:srgbClr val="FFC000"/>
                </a:solidFill>
                <a:ea typeface="Arial Unicode MS" pitchFamily="34" charset="-128"/>
                <a:cs typeface="Arial Unicode MS" pitchFamily="34" charset="-128"/>
              </a:rPr>
              <a:t>Bots</a:t>
            </a:r>
            <a:r>
              <a:rPr lang="pl-PL" sz="1400" kern="0">
                <a:solidFill>
                  <a:srgbClr val="FFFFFF"/>
                </a:solidFill>
                <a:ea typeface="Arial Unicode MS" pitchFamily="34" charset="-128"/>
                <a:cs typeface="Arial Unicode MS" pitchFamily="34" charset="-128"/>
              </a:rPr>
              <a:t> </a:t>
            </a:r>
            <a:r>
              <a:rPr lang="pl-PL" sz="1400" kern="0" err="1">
                <a:solidFill>
                  <a:srgbClr val="FFFFFF"/>
                </a:solidFill>
                <a:ea typeface="Arial Unicode MS" pitchFamily="34" charset="-128"/>
                <a:cs typeface="Arial Unicode MS" pitchFamily="34" charset="-128"/>
              </a:rPr>
              <a:t>everywhere</a:t>
            </a:r>
            <a:endParaRPr lang="en-US" sz="1400" kern="0">
              <a:solidFill>
                <a:srgbClr val="FFFFFF"/>
              </a:solidFill>
              <a:ea typeface="Arial Unicode MS" pitchFamily="34" charset="-128"/>
              <a:cs typeface="Arial Unicode MS" pitchFamily="34" charset="-128"/>
            </a:endParaRPr>
          </a:p>
        </p:txBody>
      </p:sp>
      <p:sp>
        <p:nvSpPr>
          <p:cNvPr id="27" name="Oval 26">
            <a:extLst>
              <a:ext uri="{FF2B5EF4-FFF2-40B4-BE49-F238E27FC236}">
                <a16:creationId xmlns:a16="http://schemas.microsoft.com/office/drawing/2014/main" id="{54F902BA-4F4A-484C-9C55-4177995F1A84}"/>
              </a:ext>
            </a:extLst>
          </p:cNvPr>
          <p:cNvSpPr/>
          <p:nvPr/>
        </p:nvSpPr>
        <p:spPr>
          <a:xfrm>
            <a:off x="5258640" y="3825015"/>
            <a:ext cx="284416" cy="28441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28" name="Rectangle 27">
            <a:extLst>
              <a:ext uri="{FF2B5EF4-FFF2-40B4-BE49-F238E27FC236}">
                <a16:creationId xmlns:a16="http://schemas.microsoft.com/office/drawing/2014/main" id="{B76821BD-BADC-C14D-9E81-0922510FA276}"/>
              </a:ext>
            </a:extLst>
          </p:cNvPr>
          <p:cNvSpPr/>
          <p:nvPr/>
        </p:nvSpPr>
        <p:spPr>
          <a:xfrm>
            <a:off x="5647480" y="3797946"/>
            <a:ext cx="655950" cy="338554"/>
          </a:xfrm>
          <a:prstGeom prst="rect">
            <a:avLst/>
          </a:prstGeom>
        </p:spPr>
        <p:txBody>
          <a:bodyPr wrap="none">
            <a:spAutoFit/>
          </a:bodyPr>
          <a:lstStyle/>
          <a:p>
            <a:pPr algn="ctr" defTabSz="914400"/>
            <a:r>
              <a:rPr lang="pl-PL" sz="1600" b="1">
                <a:solidFill>
                  <a:srgbClr val="FFFFFF"/>
                </a:solidFill>
                <a:latin typeface="Dosis Medium" charset="0"/>
                <a:ea typeface="Dosis Medium" charset="0"/>
                <a:cs typeface="Dosis Medium" charset="0"/>
              </a:rPr>
              <a:t>10.05</a:t>
            </a:r>
          </a:p>
        </p:txBody>
      </p:sp>
      <p:sp>
        <p:nvSpPr>
          <p:cNvPr id="29" name="TextBox 28">
            <a:extLst>
              <a:ext uri="{FF2B5EF4-FFF2-40B4-BE49-F238E27FC236}">
                <a16:creationId xmlns:a16="http://schemas.microsoft.com/office/drawing/2014/main" id="{E04AE181-E9C7-394C-8FBB-9802E61B9700}"/>
              </a:ext>
            </a:extLst>
          </p:cNvPr>
          <p:cNvSpPr txBox="1"/>
          <p:nvPr/>
        </p:nvSpPr>
        <p:spPr>
          <a:xfrm>
            <a:off x="6303430" y="3791816"/>
            <a:ext cx="4858484" cy="307777"/>
          </a:xfrm>
          <a:prstGeom prst="rect">
            <a:avLst/>
          </a:prstGeom>
          <a:noFill/>
        </p:spPr>
        <p:txBody>
          <a:bodyPr wrap="square" rtlCol="0">
            <a:spAutoFit/>
          </a:bodyPr>
          <a:lstStyle/>
          <a:p>
            <a:pPr marL="342900" indent="-342900" defTabSz="914400" fontAlgn="base">
              <a:spcBef>
                <a:spcPct val="50000"/>
              </a:spcBef>
              <a:spcAft>
                <a:spcPct val="0"/>
              </a:spcAft>
              <a:buClr>
                <a:srgbClr val="F0AB00"/>
              </a:buClr>
              <a:buSzPct val="80000"/>
              <a:buFont typeface="Arial" charset="0"/>
              <a:buChar char="•"/>
            </a:pPr>
            <a:r>
              <a:rPr lang="pl-PL" sz="1400" b="1" kern="0" err="1">
                <a:solidFill>
                  <a:srgbClr val="FFC000"/>
                </a:solidFill>
                <a:ea typeface="Arial Unicode MS" pitchFamily="34" charset="-128"/>
                <a:cs typeface="Arial Unicode MS" pitchFamily="34" charset="-128"/>
              </a:rPr>
              <a:t>Angular</a:t>
            </a:r>
            <a:r>
              <a:rPr lang="pl-PL" sz="1400" kern="0">
                <a:solidFill>
                  <a:srgbClr val="FFFFFF"/>
                </a:solidFill>
                <a:ea typeface="Arial Unicode MS" pitchFamily="34" charset="-128"/>
                <a:cs typeface="Arial Unicode MS" pitchFamily="34" charset="-128"/>
              </a:rPr>
              <a:t> – stań się kanciastym</a:t>
            </a:r>
            <a:endParaRPr lang="en-US" sz="1400" kern="0">
              <a:solidFill>
                <a:srgbClr val="FFFFFF"/>
              </a:solidFill>
              <a:ea typeface="Arial Unicode MS" pitchFamily="34" charset="-128"/>
              <a:cs typeface="Arial Unicode MS" pitchFamily="34" charset="-128"/>
            </a:endParaRPr>
          </a:p>
        </p:txBody>
      </p:sp>
      <p:sp>
        <p:nvSpPr>
          <p:cNvPr id="30" name="Oval 29">
            <a:extLst>
              <a:ext uri="{FF2B5EF4-FFF2-40B4-BE49-F238E27FC236}">
                <a16:creationId xmlns:a16="http://schemas.microsoft.com/office/drawing/2014/main" id="{13AC14AB-2022-A74C-93D4-F1F5CF7039AF}"/>
              </a:ext>
            </a:extLst>
          </p:cNvPr>
          <p:cNvSpPr/>
          <p:nvPr/>
        </p:nvSpPr>
        <p:spPr>
          <a:xfrm>
            <a:off x="5258640" y="4412069"/>
            <a:ext cx="284416" cy="28441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31" name="Rectangle 30">
            <a:extLst>
              <a:ext uri="{FF2B5EF4-FFF2-40B4-BE49-F238E27FC236}">
                <a16:creationId xmlns:a16="http://schemas.microsoft.com/office/drawing/2014/main" id="{65AC0502-C317-EB4C-BBF2-45B9DB4979D2}"/>
              </a:ext>
            </a:extLst>
          </p:cNvPr>
          <p:cNvSpPr/>
          <p:nvPr/>
        </p:nvSpPr>
        <p:spPr>
          <a:xfrm>
            <a:off x="4602690" y="4404665"/>
            <a:ext cx="655950" cy="338554"/>
          </a:xfrm>
          <a:prstGeom prst="rect">
            <a:avLst/>
          </a:prstGeom>
        </p:spPr>
        <p:txBody>
          <a:bodyPr wrap="square">
            <a:spAutoFit/>
          </a:bodyPr>
          <a:lstStyle/>
          <a:p>
            <a:pPr algn="ctr" defTabSz="914400"/>
            <a:r>
              <a:rPr lang="pl-PL" sz="1600" b="1">
                <a:solidFill>
                  <a:srgbClr val="FFFFFF"/>
                </a:solidFill>
                <a:latin typeface="Dosis Medium" charset="0"/>
                <a:ea typeface="Dosis Medium" charset="0"/>
                <a:cs typeface="Dosis Medium" charset="0"/>
              </a:rPr>
              <a:t>23.05</a:t>
            </a:r>
          </a:p>
        </p:txBody>
      </p:sp>
      <p:sp>
        <p:nvSpPr>
          <p:cNvPr id="32" name="Oval 31">
            <a:extLst>
              <a:ext uri="{FF2B5EF4-FFF2-40B4-BE49-F238E27FC236}">
                <a16:creationId xmlns:a16="http://schemas.microsoft.com/office/drawing/2014/main" id="{8FA0D95B-2591-3F40-8679-DA937BE7B5AB}"/>
              </a:ext>
            </a:extLst>
          </p:cNvPr>
          <p:cNvSpPr/>
          <p:nvPr/>
        </p:nvSpPr>
        <p:spPr>
          <a:xfrm>
            <a:off x="5250173" y="4975946"/>
            <a:ext cx="284416" cy="28441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33" name="Rectangle 32">
            <a:extLst>
              <a:ext uri="{FF2B5EF4-FFF2-40B4-BE49-F238E27FC236}">
                <a16:creationId xmlns:a16="http://schemas.microsoft.com/office/drawing/2014/main" id="{75B330BE-A347-E24C-95A6-E6BF14FB90D4}"/>
              </a:ext>
            </a:extLst>
          </p:cNvPr>
          <p:cNvSpPr/>
          <p:nvPr/>
        </p:nvSpPr>
        <p:spPr>
          <a:xfrm>
            <a:off x="4594223" y="4968542"/>
            <a:ext cx="655950" cy="338554"/>
          </a:xfrm>
          <a:prstGeom prst="rect">
            <a:avLst/>
          </a:prstGeom>
        </p:spPr>
        <p:txBody>
          <a:bodyPr wrap="square">
            <a:spAutoFit/>
          </a:bodyPr>
          <a:lstStyle/>
          <a:p>
            <a:pPr algn="ctr" defTabSz="914400"/>
            <a:r>
              <a:rPr lang="pl-PL" sz="1600" b="1">
                <a:solidFill>
                  <a:srgbClr val="FFFFFF"/>
                </a:solidFill>
                <a:latin typeface="Dosis Medium" charset="0"/>
                <a:ea typeface="Dosis Medium" charset="0"/>
                <a:cs typeface="Dosis Medium" charset="0"/>
              </a:rPr>
              <a:t>30.05</a:t>
            </a:r>
          </a:p>
        </p:txBody>
      </p:sp>
      <p:sp>
        <p:nvSpPr>
          <p:cNvPr id="34" name="Oval 33">
            <a:extLst>
              <a:ext uri="{FF2B5EF4-FFF2-40B4-BE49-F238E27FC236}">
                <a16:creationId xmlns:a16="http://schemas.microsoft.com/office/drawing/2014/main" id="{4CDA99A1-2457-B64B-A248-81A3AFCD17E4}"/>
              </a:ext>
            </a:extLst>
          </p:cNvPr>
          <p:cNvSpPr/>
          <p:nvPr/>
        </p:nvSpPr>
        <p:spPr>
          <a:xfrm>
            <a:off x="5258640" y="5517538"/>
            <a:ext cx="284416" cy="28441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35" name="Rectangle 34">
            <a:extLst>
              <a:ext uri="{FF2B5EF4-FFF2-40B4-BE49-F238E27FC236}">
                <a16:creationId xmlns:a16="http://schemas.microsoft.com/office/drawing/2014/main" id="{64D4D1D5-ECA2-7C45-9C5F-FBC50F9ECD62}"/>
              </a:ext>
            </a:extLst>
          </p:cNvPr>
          <p:cNvSpPr/>
          <p:nvPr/>
        </p:nvSpPr>
        <p:spPr>
          <a:xfrm>
            <a:off x="5647480" y="5490469"/>
            <a:ext cx="655950" cy="338554"/>
          </a:xfrm>
          <a:prstGeom prst="rect">
            <a:avLst/>
          </a:prstGeom>
        </p:spPr>
        <p:txBody>
          <a:bodyPr wrap="none" anchor="t">
            <a:spAutoFit/>
          </a:bodyPr>
          <a:lstStyle/>
          <a:p>
            <a:pPr algn="ctr" defTabSz="914400"/>
            <a:r>
              <a:rPr lang="pl-PL" sz="1600" b="1">
                <a:solidFill>
                  <a:srgbClr val="FFFFFF"/>
                </a:solidFill>
                <a:latin typeface="Dosis Medium" charset="0"/>
                <a:ea typeface="Dosis Medium" charset="0"/>
                <a:cs typeface="Dosis Medium" charset="0"/>
              </a:rPr>
              <a:t>05.06</a:t>
            </a:r>
          </a:p>
        </p:txBody>
      </p:sp>
      <p:sp>
        <p:nvSpPr>
          <p:cNvPr id="37" name="TextBox 36">
            <a:extLst>
              <a:ext uri="{FF2B5EF4-FFF2-40B4-BE49-F238E27FC236}">
                <a16:creationId xmlns:a16="http://schemas.microsoft.com/office/drawing/2014/main" id="{1238D8B1-9221-FD4C-A762-F50851D8DC1F}"/>
              </a:ext>
            </a:extLst>
          </p:cNvPr>
          <p:cNvSpPr txBox="1"/>
          <p:nvPr/>
        </p:nvSpPr>
        <p:spPr>
          <a:xfrm>
            <a:off x="374120" y="4409802"/>
            <a:ext cx="4097654" cy="307777"/>
          </a:xfrm>
          <a:prstGeom prst="rect">
            <a:avLst/>
          </a:prstGeom>
          <a:noFill/>
        </p:spPr>
        <p:txBody>
          <a:bodyPr wrap="square" rtlCol="0">
            <a:spAutoFit/>
          </a:bodyPr>
          <a:lstStyle/>
          <a:p>
            <a:pPr marL="342900" indent="-342900" algn="r" defTabSz="914400" fontAlgn="base">
              <a:spcBef>
                <a:spcPct val="50000"/>
              </a:spcBef>
              <a:spcAft>
                <a:spcPct val="0"/>
              </a:spcAft>
              <a:buClr>
                <a:srgbClr val="F0AB00"/>
              </a:buClr>
              <a:buSzPct val="80000"/>
              <a:buFont typeface="Arial" charset="0"/>
              <a:buChar char="•"/>
            </a:pPr>
            <a:r>
              <a:rPr lang="pl-PL" sz="1400" b="1" err="1">
                <a:solidFill>
                  <a:srgbClr val="FFC000"/>
                </a:solidFill>
              </a:rPr>
              <a:t>Troubleshooting</a:t>
            </a:r>
            <a:r>
              <a:rPr lang="pl-PL" sz="1400">
                <a:solidFill>
                  <a:srgbClr val="FFFFFF"/>
                </a:solidFill>
              </a:rPr>
              <a:t> przy pomocy Spring AOP</a:t>
            </a:r>
            <a:endParaRPr lang="en-US" sz="1400" kern="0">
              <a:solidFill>
                <a:srgbClr val="FFFFFF"/>
              </a:solidFill>
              <a:ea typeface="Arial Unicode MS" pitchFamily="34" charset="-128"/>
              <a:cs typeface="Arial Unicode MS" pitchFamily="34" charset="-128"/>
            </a:endParaRPr>
          </a:p>
        </p:txBody>
      </p:sp>
      <p:sp>
        <p:nvSpPr>
          <p:cNvPr id="38" name="TextBox 37">
            <a:extLst>
              <a:ext uri="{FF2B5EF4-FFF2-40B4-BE49-F238E27FC236}">
                <a16:creationId xmlns:a16="http://schemas.microsoft.com/office/drawing/2014/main" id="{4BB45B75-2EA5-854B-AAA2-043C9F818EA6}"/>
              </a:ext>
            </a:extLst>
          </p:cNvPr>
          <p:cNvSpPr txBox="1"/>
          <p:nvPr/>
        </p:nvSpPr>
        <p:spPr>
          <a:xfrm>
            <a:off x="1229253" y="4971132"/>
            <a:ext cx="3315896" cy="307777"/>
          </a:xfrm>
          <a:prstGeom prst="rect">
            <a:avLst/>
          </a:prstGeom>
          <a:noFill/>
        </p:spPr>
        <p:txBody>
          <a:bodyPr wrap="square" rtlCol="0">
            <a:spAutoFit/>
          </a:bodyPr>
          <a:lstStyle/>
          <a:p>
            <a:pPr marL="342900" indent="-342900" algn="r" defTabSz="914400" fontAlgn="base">
              <a:spcBef>
                <a:spcPct val="50000"/>
              </a:spcBef>
              <a:spcAft>
                <a:spcPct val="0"/>
              </a:spcAft>
              <a:buClr>
                <a:srgbClr val="F0AB00"/>
              </a:buClr>
              <a:buSzPct val="80000"/>
              <a:buFont typeface="Arial" charset="0"/>
              <a:buChar char="•"/>
            </a:pPr>
            <a:r>
              <a:rPr lang="pl-PL" sz="1400" b="1" err="1">
                <a:solidFill>
                  <a:srgbClr val="FFC000"/>
                </a:solidFill>
              </a:rPr>
              <a:t>Ghost</a:t>
            </a:r>
            <a:r>
              <a:rPr lang="pl-PL" sz="1400" b="1">
                <a:solidFill>
                  <a:srgbClr val="FFC000"/>
                </a:solidFill>
              </a:rPr>
              <a:t> </a:t>
            </a:r>
            <a:r>
              <a:rPr lang="pl-PL" sz="1400">
                <a:solidFill>
                  <a:srgbClr val="FFFFFF"/>
                </a:solidFill>
              </a:rPr>
              <a:t>in the </a:t>
            </a:r>
            <a:r>
              <a:rPr lang="pl-PL" sz="1400" err="1">
                <a:solidFill>
                  <a:srgbClr val="FFFFFF"/>
                </a:solidFill>
              </a:rPr>
              <a:t>shell</a:t>
            </a:r>
            <a:endParaRPr lang="en-US" sz="1400" kern="0">
              <a:solidFill>
                <a:srgbClr val="FFFFFF"/>
              </a:solidFill>
              <a:ea typeface="Arial Unicode MS" pitchFamily="34" charset="-128"/>
              <a:cs typeface="Arial Unicode MS" pitchFamily="34" charset="-128"/>
            </a:endParaRPr>
          </a:p>
        </p:txBody>
      </p:sp>
      <p:sp>
        <p:nvSpPr>
          <p:cNvPr id="40" name="TextBox 39">
            <a:extLst>
              <a:ext uri="{FF2B5EF4-FFF2-40B4-BE49-F238E27FC236}">
                <a16:creationId xmlns:a16="http://schemas.microsoft.com/office/drawing/2014/main" id="{14249431-5B83-3349-869D-D6E944874CF0}"/>
              </a:ext>
            </a:extLst>
          </p:cNvPr>
          <p:cNvSpPr txBox="1"/>
          <p:nvPr/>
        </p:nvSpPr>
        <p:spPr>
          <a:xfrm>
            <a:off x="6358149" y="5482221"/>
            <a:ext cx="4858484" cy="523220"/>
          </a:xfrm>
          <a:prstGeom prst="rect">
            <a:avLst/>
          </a:prstGeom>
          <a:noFill/>
        </p:spPr>
        <p:txBody>
          <a:bodyPr wrap="square" rtlCol="0">
            <a:spAutoFit/>
          </a:bodyPr>
          <a:lstStyle/>
          <a:p>
            <a:pPr marL="342900" indent="-342900" defTabSz="914400" fontAlgn="base">
              <a:spcBef>
                <a:spcPct val="50000"/>
              </a:spcBef>
              <a:spcAft>
                <a:spcPct val="0"/>
              </a:spcAft>
              <a:buClr>
                <a:srgbClr val="F0AB00"/>
              </a:buClr>
              <a:buSzPct val="80000"/>
              <a:buFont typeface="Arial" charset="0"/>
              <a:buChar char="•"/>
            </a:pPr>
            <a:r>
              <a:rPr lang="pl-PL" sz="1400" b="1" err="1">
                <a:solidFill>
                  <a:srgbClr val="FFC000"/>
                </a:solidFill>
              </a:rPr>
              <a:t>DevOps</a:t>
            </a:r>
            <a:r>
              <a:rPr lang="pl-PL" sz="1400">
                <a:solidFill>
                  <a:srgbClr val="FFFFFF"/>
                </a:solidFill>
              </a:rPr>
              <a:t> - czyli jak przestałem klikać i pokochałem automatyzację</a:t>
            </a:r>
            <a:endParaRPr lang="en-US" sz="1400" kern="0">
              <a:solidFill>
                <a:srgbClr val="FFFFFF"/>
              </a:solidFill>
              <a:ea typeface="Arial Unicode MS" pitchFamily="34" charset="-128"/>
              <a:cs typeface="Arial Unicode MS" pitchFamily="34" charset="-128"/>
            </a:endParaRPr>
          </a:p>
        </p:txBody>
      </p:sp>
      <p:sp>
        <p:nvSpPr>
          <p:cNvPr id="41" name="Rectangle 40">
            <a:extLst>
              <a:ext uri="{FF2B5EF4-FFF2-40B4-BE49-F238E27FC236}">
                <a16:creationId xmlns:a16="http://schemas.microsoft.com/office/drawing/2014/main" id="{3782EF74-7380-3946-9B6F-3C6766D2FB8A}"/>
              </a:ext>
            </a:extLst>
          </p:cNvPr>
          <p:cNvSpPr/>
          <p:nvPr/>
        </p:nvSpPr>
        <p:spPr>
          <a:xfrm>
            <a:off x="1006667" y="6309782"/>
            <a:ext cx="3493329" cy="369332"/>
          </a:xfrm>
          <a:prstGeom prst="rect">
            <a:avLst/>
          </a:prstGeom>
        </p:spPr>
        <p:txBody>
          <a:bodyPr wrap="none">
            <a:spAutoFit/>
          </a:bodyPr>
          <a:lstStyle/>
          <a:p>
            <a:pPr defTabSz="914400"/>
            <a:r>
              <a:rPr lang="en-US" sz="1800">
                <a:solidFill>
                  <a:srgbClr val="FFFFFF"/>
                </a:solidFill>
              </a:rPr>
              <a:t>https://fb.com/Hack.your.Career </a:t>
            </a:r>
          </a:p>
        </p:txBody>
      </p:sp>
      <p:sp>
        <p:nvSpPr>
          <p:cNvPr id="42" name="Rectangle 41">
            <a:extLst>
              <a:ext uri="{FF2B5EF4-FFF2-40B4-BE49-F238E27FC236}">
                <a16:creationId xmlns:a16="http://schemas.microsoft.com/office/drawing/2014/main" id="{2C085A6C-69DF-314E-B9D7-F1CB74187450}"/>
              </a:ext>
            </a:extLst>
          </p:cNvPr>
          <p:cNvSpPr/>
          <p:nvPr/>
        </p:nvSpPr>
        <p:spPr>
          <a:xfrm>
            <a:off x="5534590" y="6328144"/>
            <a:ext cx="3185487" cy="369332"/>
          </a:xfrm>
          <a:prstGeom prst="rect">
            <a:avLst/>
          </a:prstGeom>
        </p:spPr>
        <p:txBody>
          <a:bodyPr wrap="none">
            <a:spAutoFit/>
          </a:bodyPr>
          <a:lstStyle/>
          <a:p>
            <a:pPr defTabSz="914400"/>
            <a:r>
              <a:rPr lang="en-US" sz="1800" err="1">
                <a:solidFill>
                  <a:srgbClr val="FFC000"/>
                </a:solidFill>
              </a:rPr>
              <a:t>Zarejestruj</a:t>
            </a:r>
            <a:r>
              <a:rPr lang="en-US" sz="1800">
                <a:solidFill>
                  <a:srgbClr val="FFC000"/>
                </a:solidFill>
              </a:rPr>
              <a:t> </a:t>
            </a:r>
            <a:r>
              <a:rPr lang="en-US" sz="1800" err="1">
                <a:solidFill>
                  <a:srgbClr val="FFC000"/>
                </a:solidFill>
              </a:rPr>
              <a:t>się</a:t>
            </a:r>
            <a:r>
              <a:rPr lang="en-US" sz="1800">
                <a:solidFill>
                  <a:srgbClr val="FFC000"/>
                </a:solidFill>
              </a:rPr>
              <a:t> </a:t>
            </a:r>
            <a:r>
              <a:rPr lang="en-US" sz="1800" err="1">
                <a:solidFill>
                  <a:srgbClr val="FFC000"/>
                </a:solidFill>
              </a:rPr>
              <a:t>na</a:t>
            </a:r>
            <a:r>
              <a:rPr lang="en-US" sz="1800">
                <a:solidFill>
                  <a:srgbClr val="FFC000"/>
                </a:solidFill>
              </a:rPr>
              <a:t> </a:t>
            </a:r>
            <a:r>
              <a:rPr lang="en-US" sz="1800" err="1">
                <a:solidFill>
                  <a:srgbClr val="FFC000"/>
                </a:solidFill>
              </a:rPr>
              <a:t>wydarzenie</a:t>
            </a:r>
            <a:endParaRPr lang="en-US" sz="1800">
              <a:solidFill>
                <a:srgbClr val="FFC000"/>
              </a:solidFill>
            </a:endParaRPr>
          </a:p>
        </p:txBody>
      </p:sp>
      <p:sp>
        <p:nvSpPr>
          <p:cNvPr id="44" name="Left Arrow 43">
            <a:extLst>
              <a:ext uri="{FF2B5EF4-FFF2-40B4-BE49-F238E27FC236}">
                <a16:creationId xmlns:a16="http://schemas.microsoft.com/office/drawing/2014/main" id="{434565F5-AF98-C943-A85E-BF37F34BB92E}"/>
              </a:ext>
            </a:extLst>
          </p:cNvPr>
          <p:cNvSpPr/>
          <p:nvPr/>
        </p:nvSpPr>
        <p:spPr bwMode="gray">
          <a:xfrm>
            <a:off x="4471774" y="6368832"/>
            <a:ext cx="999280" cy="285923"/>
          </a:xfrm>
          <a:prstGeom prst="leftArrow">
            <a:avLst/>
          </a:prstGeom>
          <a:solidFill>
            <a:schemeClr val="accent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pl-PL" sz="1800" kern="0">
              <a:solidFill>
                <a:srgbClr val="00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446505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dirty="0" err="1">
                <a:solidFill>
                  <a:schemeClr val="bg1"/>
                </a:solidFill>
              </a:rPr>
              <a:t>Why</a:t>
            </a:r>
            <a:r>
              <a:rPr lang="pl-PL" dirty="0">
                <a:solidFill>
                  <a:schemeClr val="bg1"/>
                </a:solidFill>
              </a:rPr>
              <a:t> </a:t>
            </a:r>
            <a:r>
              <a:rPr lang="pl-PL" dirty="0" err="1">
                <a:solidFill>
                  <a:schemeClr val="bg1"/>
                </a:solidFill>
              </a:rPr>
              <a:t>Canary</a:t>
            </a:r>
            <a:r>
              <a:rPr lang="pl-PL" dirty="0">
                <a:solidFill>
                  <a:schemeClr val="bg1"/>
                </a:solidFill>
              </a:rPr>
              <a:t> </a:t>
            </a:r>
            <a:r>
              <a:rPr lang="pl-PL" dirty="0" err="1">
                <a:solidFill>
                  <a:schemeClr val="bg1"/>
                </a:solidFill>
              </a:rPr>
              <a:t>deployment</a:t>
            </a:r>
            <a:endParaRPr lang="en-US" dirty="0">
              <a:solidFill>
                <a:schemeClr val="bg1"/>
              </a:solidFill>
            </a:endParaRPr>
          </a:p>
        </p:txBody>
      </p:sp>
      <p:sp>
        <p:nvSpPr>
          <p:cNvPr id="5" name="TextBox 4">
            <a:extLst>
              <a:ext uri="{FF2B5EF4-FFF2-40B4-BE49-F238E27FC236}">
                <a16:creationId xmlns:a16="http://schemas.microsoft.com/office/drawing/2014/main" id="{FEF3953B-6CB0-B149-A312-6F03A52B6BB7}"/>
              </a:ext>
            </a:extLst>
          </p:cNvPr>
          <p:cNvSpPr txBox="1"/>
          <p:nvPr/>
        </p:nvSpPr>
        <p:spPr>
          <a:xfrm>
            <a:off x="4065224" y="1564243"/>
            <a:ext cx="2963538" cy="5293757"/>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344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t>
            </a:r>
          </a:p>
        </p:txBody>
      </p:sp>
    </p:spTree>
    <p:extLst>
      <p:ext uri="{BB962C8B-B14F-4D97-AF65-F5344CB8AC3E}">
        <p14:creationId xmlns:p14="http://schemas.microsoft.com/office/powerpoint/2010/main" val="2524328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err="1">
                <a:solidFill>
                  <a:schemeClr val="bg1"/>
                </a:solidFill>
              </a:rPr>
              <a:t>Canary</a:t>
            </a:r>
            <a:r>
              <a:rPr lang="pl-PL">
                <a:solidFill>
                  <a:schemeClr val="bg1"/>
                </a:solidFill>
              </a:rPr>
              <a:t> </a:t>
            </a:r>
            <a:r>
              <a:rPr lang="pl-PL" err="1">
                <a:solidFill>
                  <a:schemeClr val="bg1"/>
                </a:solidFill>
              </a:rPr>
              <a:t>deployments</a:t>
            </a:r>
            <a:endParaRPr lang="en-US">
              <a:solidFill>
                <a:schemeClr val="bg1"/>
              </a:solidFill>
            </a:endParaRPr>
          </a:p>
        </p:txBody>
      </p:sp>
      <p:sp>
        <p:nvSpPr>
          <p:cNvPr id="8" name="Hexagon 7">
            <a:extLst>
              <a:ext uri="{FF2B5EF4-FFF2-40B4-BE49-F238E27FC236}">
                <a16:creationId xmlns:a16="http://schemas.microsoft.com/office/drawing/2014/main" id="{4305B458-AE63-AD4E-A081-1A845D4742BF}"/>
              </a:ext>
            </a:extLst>
          </p:cNvPr>
          <p:cNvSpPr/>
          <p:nvPr/>
        </p:nvSpPr>
        <p:spPr bwMode="gray">
          <a:xfrm rot="5400000">
            <a:off x="1351005" y="4098019"/>
            <a:ext cx="1291212" cy="1206740"/>
          </a:xfrm>
          <a:prstGeom prst="hexagon">
            <a:avLst/>
          </a:prstGeom>
          <a:solidFill>
            <a:schemeClr val="accent1"/>
          </a:solid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2" name="TextBox 1">
            <a:extLst>
              <a:ext uri="{FF2B5EF4-FFF2-40B4-BE49-F238E27FC236}">
                <a16:creationId xmlns:a16="http://schemas.microsoft.com/office/drawing/2014/main" id="{CA2CEE8A-CD3C-C749-B01D-BE5E954DDE60}"/>
              </a:ext>
            </a:extLst>
          </p:cNvPr>
          <p:cNvSpPr txBox="1"/>
          <p:nvPr/>
        </p:nvSpPr>
        <p:spPr>
          <a:xfrm>
            <a:off x="6698254" y="3459294"/>
            <a:ext cx="1423467"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rPr>
              <a:t>LoadBalancer</a:t>
            </a:r>
            <a:endPar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12" name="Hexagon 11">
            <a:extLst>
              <a:ext uri="{FF2B5EF4-FFF2-40B4-BE49-F238E27FC236}">
                <a16:creationId xmlns:a16="http://schemas.microsoft.com/office/drawing/2014/main" id="{D5A4BB69-18B2-1D49-BF9E-8770ABF7A95F}"/>
              </a:ext>
            </a:extLst>
          </p:cNvPr>
          <p:cNvSpPr/>
          <p:nvPr/>
        </p:nvSpPr>
        <p:spPr bwMode="gray">
          <a:xfrm rot="5400000">
            <a:off x="5028803" y="2994423"/>
            <a:ext cx="1291212" cy="1206740"/>
          </a:xfrm>
          <a:prstGeom prst="hexagon">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3" name="Up-Down Arrow 12">
            <a:extLst>
              <a:ext uri="{FF2B5EF4-FFF2-40B4-BE49-F238E27FC236}">
                <a16:creationId xmlns:a16="http://schemas.microsoft.com/office/drawing/2014/main" id="{F0D302F9-C44B-D94C-B520-79C424D18065}"/>
              </a:ext>
            </a:extLst>
          </p:cNvPr>
          <p:cNvSpPr/>
          <p:nvPr/>
        </p:nvSpPr>
        <p:spPr bwMode="gray">
          <a:xfrm>
            <a:off x="5524855" y="1334564"/>
            <a:ext cx="299107" cy="1391940"/>
          </a:xfrm>
          <a:prstGeom prst="upDownArrow">
            <a:avLst/>
          </a:prstGeom>
          <a:solidFill>
            <a:schemeClr val="accent1"/>
          </a:solid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5" name="TextBox 14">
            <a:extLst>
              <a:ext uri="{FF2B5EF4-FFF2-40B4-BE49-F238E27FC236}">
                <a16:creationId xmlns:a16="http://schemas.microsoft.com/office/drawing/2014/main" id="{BACB4C2A-74F3-134D-8761-C46921B8E70C}"/>
              </a:ext>
            </a:extLst>
          </p:cNvPr>
          <p:cNvSpPr txBox="1"/>
          <p:nvPr/>
        </p:nvSpPr>
        <p:spPr>
          <a:xfrm>
            <a:off x="6096600" y="1892034"/>
            <a:ext cx="1115690"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Prod traffic</a:t>
            </a:r>
          </a:p>
        </p:txBody>
      </p:sp>
      <p:sp>
        <p:nvSpPr>
          <p:cNvPr id="16" name="TextBox 15">
            <a:extLst>
              <a:ext uri="{FF2B5EF4-FFF2-40B4-BE49-F238E27FC236}">
                <a16:creationId xmlns:a16="http://schemas.microsoft.com/office/drawing/2014/main" id="{2083F3D2-D9D6-B541-9289-93A39CB13F21}"/>
              </a:ext>
            </a:extLst>
          </p:cNvPr>
          <p:cNvSpPr txBox="1"/>
          <p:nvPr/>
        </p:nvSpPr>
        <p:spPr>
          <a:xfrm>
            <a:off x="1438766" y="5503730"/>
            <a:ext cx="1102866"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App v:1.12</a:t>
            </a:r>
          </a:p>
        </p:txBody>
      </p:sp>
      <p:sp>
        <p:nvSpPr>
          <p:cNvPr id="17" name="Up-Down Arrow 16">
            <a:extLst>
              <a:ext uri="{FF2B5EF4-FFF2-40B4-BE49-F238E27FC236}">
                <a16:creationId xmlns:a16="http://schemas.microsoft.com/office/drawing/2014/main" id="{C0526FF1-F372-C94B-A3BE-76A5201F5BAD}"/>
              </a:ext>
            </a:extLst>
          </p:cNvPr>
          <p:cNvSpPr/>
          <p:nvPr/>
        </p:nvSpPr>
        <p:spPr bwMode="gray">
          <a:xfrm rot="4357345">
            <a:off x="3685956" y="3470311"/>
            <a:ext cx="299107" cy="1391940"/>
          </a:xfrm>
          <a:prstGeom prst="upDownArrow">
            <a:avLst/>
          </a:prstGeom>
          <a:solidFill>
            <a:schemeClr val="accent1"/>
          </a:solid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Tree>
    <p:extLst>
      <p:ext uri="{BB962C8B-B14F-4D97-AF65-F5344CB8AC3E}">
        <p14:creationId xmlns:p14="http://schemas.microsoft.com/office/powerpoint/2010/main" val="10359573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err="1">
                <a:solidFill>
                  <a:schemeClr val="bg1"/>
                </a:solidFill>
              </a:rPr>
              <a:t>Canary</a:t>
            </a:r>
            <a:r>
              <a:rPr lang="pl-PL">
                <a:solidFill>
                  <a:schemeClr val="bg1"/>
                </a:solidFill>
              </a:rPr>
              <a:t> </a:t>
            </a:r>
            <a:r>
              <a:rPr lang="pl-PL" err="1">
                <a:solidFill>
                  <a:schemeClr val="bg1"/>
                </a:solidFill>
              </a:rPr>
              <a:t>deployments</a:t>
            </a:r>
            <a:endParaRPr lang="en-US">
              <a:solidFill>
                <a:schemeClr val="bg1"/>
              </a:solidFill>
            </a:endParaRPr>
          </a:p>
        </p:txBody>
      </p:sp>
      <p:sp>
        <p:nvSpPr>
          <p:cNvPr id="8" name="Hexagon 7">
            <a:extLst>
              <a:ext uri="{FF2B5EF4-FFF2-40B4-BE49-F238E27FC236}">
                <a16:creationId xmlns:a16="http://schemas.microsoft.com/office/drawing/2014/main" id="{4305B458-AE63-AD4E-A081-1A845D4742BF}"/>
              </a:ext>
            </a:extLst>
          </p:cNvPr>
          <p:cNvSpPr/>
          <p:nvPr/>
        </p:nvSpPr>
        <p:spPr bwMode="gray">
          <a:xfrm rot="5400000">
            <a:off x="1351005" y="4098019"/>
            <a:ext cx="1291212" cy="1206740"/>
          </a:xfrm>
          <a:prstGeom prst="hexagon">
            <a:avLst/>
          </a:prstGeom>
          <a:solidFill>
            <a:schemeClr val="accent1"/>
          </a:solid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2" name="TextBox 1">
            <a:extLst>
              <a:ext uri="{FF2B5EF4-FFF2-40B4-BE49-F238E27FC236}">
                <a16:creationId xmlns:a16="http://schemas.microsoft.com/office/drawing/2014/main" id="{CA2CEE8A-CD3C-C749-B01D-BE5E954DDE60}"/>
              </a:ext>
            </a:extLst>
          </p:cNvPr>
          <p:cNvSpPr txBox="1"/>
          <p:nvPr/>
        </p:nvSpPr>
        <p:spPr>
          <a:xfrm>
            <a:off x="6698254" y="3459294"/>
            <a:ext cx="1423467"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rPr>
              <a:t>LoadBalancer</a:t>
            </a:r>
            <a:endPar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12" name="Hexagon 11">
            <a:extLst>
              <a:ext uri="{FF2B5EF4-FFF2-40B4-BE49-F238E27FC236}">
                <a16:creationId xmlns:a16="http://schemas.microsoft.com/office/drawing/2014/main" id="{D5A4BB69-18B2-1D49-BF9E-8770ABF7A95F}"/>
              </a:ext>
            </a:extLst>
          </p:cNvPr>
          <p:cNvSpPr/>
          <p:nvPr/>
        </p:nvSpPr>
        <p:spPr bwMode="gray">
          <a:xfrm rot="5400000">
            <a:off x="5028803" y="2994423"/>
            <a:ext cx="1291212" cy="1206740"/>
          </a:xfrm>
          <a:prstGeom prst="hexagon">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3" name="Up-Down Arrow 12">
            <a:extLst>
              <a:ext uri="{FF2B5EF4-FFF2-40B4-BE49-F238E27FC236}">
                <a16:creationId xmlns:a16="http://schemas.microsoft.com/office/drawing/2014/main" id="{F0D302F9-C44B-D94C-B520-79C424D18065}"/>
              </a:ext>
            </a:extLst>
          </p:cNvPr>
          <p:cNvSpPr/>
          <p:nvPr/>
        </p:nvSpPr>
        <p:spPr bwMode="gray">
          <a:xfrm>
            <a:off x="5524855" y="1334564"/>
            <a:ext cx="299107" cy="1391940"/>
          </a:xfrm>
          <a:prstGeom prst="upDownArrow">
            <a:avLst/>
          </a:prstGeom>
          <a:solidFill>
            <a:schemeClr val="accent1"/>
          </a:solid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5" name="TextBox 14">
            <a:extLst>
              <a:ext uri="{FF2B5EF4-FFF2-40B4-BE49-F238E27FC236}">
                <a16:creationId xmlns:a16="http://schemas.microsoft.com/office/drawing/2014/main" id="{BACB4C2A-74F3-134D-8761-C46921B8E70C}"/>
              </a:ext>
            </a:extLst>
          </p:cNvPr>
          <p:cNvSpPr txBox="1"/>
          <p:nvPr/>
        </p:nvSpPr>
        <p:spPr>
          <a:xfrm>
            <a:off x="6096600" y="1892034"/>
            <a:ext cx="1115690"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Prod traffic</a:t>
            </a:r>
          </a:p>
        </p:txBody>
      </p:sp>
      <p:sp>
        <p:nvSpPr>
          <p:cNvPr id="16" name="TextBox 15">
            <a:extLst>
              <a:ext uri="{FF2B5EF4-FFF2-40B4-BE49-F238E27FC236}">
                <a16:creationId xmlns:a16="http://schemas.microsoft.com/office/drawing/2014/main" id="{2083F3D2-D9D6-B541-9289-93A39CB13F21}"/>
              </a:ext>
            </a:extLst>
          </p:cNvPr>
          <p:cNvSpPr txBox="1"/>
          <p:nvPr/>
        </p:nvSpPr>
        <p:spPr>
          <a:xfrm>
            <a:off x="1438766" y="5503730"/>
            <a:ext cx="1102866"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App v:1.12</a:t>
            </a:r>
          </a:p>
        </p:txBody>
      </p:sp>
      <p:sp>
        <p:nvSpPr>
          <p:cNvPr id="17" name="Up-Down Arrow 16">
            <a:extLst>
              <a:ext uri="{FF2B5EF4-FFF2-40B4-BE49-F238E27FC236}">
                <a16:creationId xmlns:a16="http://schemas.microsoft.com/office/drawing/2014/main" id="{C0526FF1-F372-C94B-A3BE-76A5201F5BAD}"/>
              </a:ext>
            </a:extLst>
          </p:cNvPr>
          <p:cNvSpPr/>
          <p:nvPr/>
        </p:nvSpPr>
        <p:spPr bwMode="gray">
          <a:xfrm rot="4357345">
            <a:off x="3685956" y="3470311"/>
            <a:ext cx="299107" cy="1391940"/>
          </a:xfrm>
          <a:prstGeom prst="upDownArrow">
            <a:avLst/>
          </a:prstGeom>
          <a:solidFill>
            <a:schemeClr val="accent1"/>
          </a:solid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0" name="Hexagon 9">
            <a:extLst>
              <a:ext uri="{FF2B5EF4-FFF2-40B4-BE49-F238E27FC236}">
                <a16:creationId xmlns:a16="http://schemas.microsoft.com/office/drawing/2014/main" id="{5A66A3D9-5E56-2A44-B63D-281C5A94F276}"/>
              </a:ext>
            </a:extLst>
          </p:cNvPr>
          <p:cNvSpPr/>
          <p:nvPr/>
        </p:nvSpPr>
        <p:spPr bwMode="gray">
          <a:xfrm rot="5400000">
            <a:off x="8410981" y="4098019"/>
            <a:ext cx="1291212" cy="1206740"/>
          </a:xfrm>
          <a:prstGeom prst="hexagon">
            <a:avLst/>
          </a:prstGeom>
          <a:solidFill>
            <a:schemeClr val="accent1"/>
          </a:solid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1" name="TextBox 10">
            <a:extLst>
              <a:ext uri="{FF2B5EF4-FFF2-40B4-BE49-F238E27FC236}">
                <a16:creationId xmlns:a16="http://schemas.microsoft.com/office/drawing/2014/main" id="{D4800BAF-8DE3-D34E-864C-7E732954AD14}"/>
              </a:ext>
            </a:extLst>
          </p:cNvPr>
          <p:cNvSpPr txBox="1"/>
          <p:nvPr/>
        </p:nvSpPr>
        <p:spPr>
          <a:xfrm>
            <a:off x="8498742" y="5503730"/>
            <a:ext cx="1102866"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App v:1.13</a:t>
            </a:r>
          </a:p>
        </p:txBody>
      </p:sp>
      <p:sp>
        <p:nvSpPr>
          <p:cNvPr id="14" name="Up-Down Arrow 13">
            <a:extLst>
              <a:ext uri="{FF2B5EF4-FFF2-40B4-BE49-F238E27FC236}">
                <a16:creationId xmlns:a16="http://schemas.microsoft.com/office/drawing/2014/main" id="{E4C0604C-8B6C-9347-B15E-CCD360FD4474}"/>
              </a:ext>
            </a:extLst>
          </p:cNvPr>
          <p:cNvSpPr/>
          <p:nvPr/>
        </p:nvSpPr>
        <p:spPr bwMode="gray">
          <a:xfrm rot="6645604">
            <a:off x="7241505" y="3554740"/>
            <a:ext cx="91991" cy="1391940"/>
          </a:xfrm>
          <a:prstGeom prst="upDownArrow">
            <a:avLst/>
          </a:prstGeom>
          <a:solidFill>
            <a:schemeClr val="accent1"/>
          </a:solid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8" name="TextBox 17">
            <a:extLst>
              <a:ext uri="{FF2B5EF4-FFF2-40B4-BE49-F238E27FC236}">
                <a16:creationId xmlns:a16="http://schemas.microsoft.com/office/drawing/2014/main" id="{11F52DC6-BC1F-9441-A026-B0326828F253}"/>
              </a:ext>
            </a:extLst>
          </p:cNvPr>
          <p:cNvSpPr txBox="1"/>
          <p:nvPr/>
        </p:nvSpPr>
        <p:spPr>
          <a:xfrm>
            <a:off x="6340413" y="4888054"/>
            <a:ext cx="1692771"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1-2% prod traffic</a:t>
            </a:r>
          </a:p>
        </p:txBody>
      </p:sp>
    </p:spTree>
    <p:extLst>
      <p:ext uri="{BB962C8B-B14F-4D97-AF65-F5344CB8AC3E}">
        <p14:creationId xmlns:p14="http://schemas.microsoft.com/office/powerpoint/2010/main" val="1615896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err="1">
                <a:solidFill>
                  <a:schemeClr val="bg1"/>
                </a:solidFill>
              </a:rPr>
              <a:t>Canary</a:t>
            </a:r>
            <a:r>
              <a:rPr lang="pl-PL">
                <a:solidFill>
                  <a:schemeClr val="bg1"/>
                </a:solidFill>
              </a:rPr>
              <a:t> </a:t>
            </a:r>
            <a:r>
              <a:rPr lang="pl-PL" err="1">
                <a:solidFill>
                  <a:schemeClr val="bg1"/>
                </a:solidFill>
              </a:rPr>
              <a:t>deployments</a:t>
            </a:r>
            <a:r>
              <a:rPr lang="pl-PL">
                <a:solidFill>
                  <a:schemeClr val="bg1"/>
                </a:solidFill>
              </a:rPr>
              <a:t> in </a:t>
            </a:r>
            <a:r>
              <a:rPr lang="pl-PL" err="1">
                <a:solidFill>
                  <a:schemeClr val="bg1"/>
                </a:solidFill>
              </a:rPr>
              <a:t>Kubernetes</a:t>
            </a:r>
            <a:endParaRPr lang="en-US">
              <a:solidFill>
                <a:schemeClr val="bg1"/>
              </a:solidFill>
            </a:endParaRPr>
          </a:p>
        </p:txBody>
      </p:sp>
      <p:sp>
        <p:nvSpPr>
          <p:cNvPr id="20" name="TextBox 19">
            <a:extLst>
              <a:ext uri="{FF2B5EF4-FFF2-40B4-BE49-F238E27FC236}">
                <a16:creationId xmlns:a16="http://schemas.microsoft.com/office/drawing/2014/main" id="{51C508BA-9B0F-0A46-86CB-1F2971549D39}"/>
              </a:ext>
            </a:extLst>
          </p:cNvPr>
          <p:cNvSpPr txBox="1"/>
          <p:nvPr/>
        </p:nvSpPr>
        <p:spPr>
          <a:xfrm>
            <a:off x="4241494" y="848146"/>
            <a:ext cx="2963538" cy="5293757"/>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344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a:t>
            </a:r>
          </a:p>
        </p:txBody>
      </p:sp>
    </p:spTree>
    <p:extLst>
      <p:ext uri="{BB962C8B-B14F-4D97-AF65-F5344CB8AC3E}">
        <p14:creationId xmlns:p14="http://schemas.microsoft.com/office/powerpoint/2010/main" val="233459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pl-PL">
                <a:solidFill>
                  <a:schemeClr val="bg1"/>
                </a:solidFill>
              </a:rPr>
              <a:t>Rolling </a:t>
            </a:r>
            <a:r>
              <a:rPr lang="en-US">
                <a:solidFill>
                  <a:schemeClr val="bg1"/>
                </a:solidFill>
              </a:rPr>
              <a:t>update</a:t>
            </a:r>
            <a:r>
              <a:rPr lang="pl-PL">
                <a:solidFill>
                  <a:schemeClr val="bg1"/>
                </a:solidFill>
              </a:rPr>
              <a:t>s</a:t>
            </a:r>
            <a:r>
              <a:rPr lang="en-US">
                <a:solidFill>
                  <a:schemeClr val="bg1"/>
                </a:solidFill>
              </a:rPr>
              <a:t> </a:t>
            </a:r>
            <a:r>
              <a:rPr lang="pl-PL">
                <a:solidFill>
                  <a:schemeClr val="bg1"/>
                </a:solidFill>
              </a:rPr>
              <a:t>w</a:t>
            </a:r>
            <a:r>
              <a:rPr lang="en-US">
                <a:solidFill>
                  <a:schemeClr val="bg1"/>
                </a:solidFill>
              </a:rPr>
              <a:t> </a:t>
            </a:r>
            <a:r>
              <a:rPr lang="en-US">
                <a:solidFill>
                  <a:schemeClr val="accent1"/>
                </a:solidFill>
              </a:rPr>
              <a:t>K</a:t>
            </a:r>
            <a:r>
              <a:rPr lang="pl-PL" err="1">
                <a:solidFill>
                  <a:schemeClr val="accent1"/>
                </a:solidFill>
              </a:rPr>
              <a:t>ubernetesie</a:t>
            </a:r>
            <a:endParaRPr lang="en-US">
              <a:solidFill>
                <a:schemeClr val="accent1"/>
              </a:solidFill>
            </a:endParaRPr>
          </a:p>
        </p:txBody>
      </p:sp>
      <p:pic>
        <p:nvPicPr>
          <p:cNvPr id="7" name="Picture Placeholder 6">
            <a:extLst>
              <a:ext uri="{FF2B5EF4-FFF2-40B4-BE49-F238E27FC236}">
                <a16:creationId xmlns:a16="http://schemas.microsoft.com/office/drawing/2014/main" id="{EE2D5AD8-F668-7840-8E90-67354AF0B717}"/>
              </a:ext>
            </a:extLst>
          </p:cNvPr>
          <p:cNvPicPr>
            <a:picLocks noGrp="1" noChangeAspect="1"/>
          </p:cNvPicPr>
          <p:nvPr>
            <p:ph type="pic" sz="quarter" idx="12"/>
          </p:nvPr>
        </p:nvPicPr>
        <p:blipFill>
          <a:blip r:embed="rId2"/>
          <a:srcRect t="3116" b="3116"/>
          <a:stretch>
            <a:fillRect/>
          </a:stretch>
        </p:blipFill>
        <p:spPr/>
      </p:pic>
      <p:sp>
        <p:nvSpPr>
          <p:cNvPr id="4" name="TextBox 3">
            <a:extLst>
              <a:ext uri="{FF2B5EF4-FFF2-40B4-BE49-F238E27FC236}">
                <a16:creationId xmlns:a16="http://schemas.microsoft.com/office/drawing/2014/main" id="{85BBC7EE-4FB3-7C48-B6D0-C499B1218C69}"/>
              </a:ext>
            </a:extLst>
          </p:cNvPr>
          <p:cNvSpPr txBox="1"/>
          <p:nvPr/>
        </p:nvSpPr>
        <p:spPr>
          <a:xfrm>
            <a:off x="3492347" y="2052154"/>
            <a:ext cx="7116896" cy="2123658"/>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38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DEMO</a:t>
            </a:r>
          </a:p>
        </p:txBody>
      </p:sp>
    </p:spTree>
    <p:extLst>
      <p:ext uri="{BB962C8B-B14F-4D97-AF65-F5344CB8AC3E}">
        <p14:creationId xmlns:p14="http://schemas.microsoft.com/office/powerpoint/2010/main" val="1518446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a:solidFill>
                  <a:schemeClr val="bg1"/>
                </a:solidFill>
              </a:rPr>
              <a:t>Demo agenda</a:t>
            </a:r>
            <a:endParaRPr lang="en-US">
              <a:solidFill>
                <a:schemeClr val="bg1"/>
              </a:solidFill>
            </a:endParaRPr>
          </a:p>
        </p:txBody>
      </p:sp>
      <p:sp>
        <p:nvSpPr>
          <p:cNvPr id="2" name="TextBox 1">
            <a:extLst>
              <a:ext uri="{FF2B5EF4-FFF2-40B4-BE49-F238E27FC236}">
                <a16:creationId xmlns:a16="http://schemas.microsoft.com/office/drawing/2014/main" id="{03194A48-FDFD-B74B-96C1-C6804494A898}"/>
              </a:ext>
            </a:extLst>
          </p:cNvPr>
          <p:cNvSpPr txBox="1"/>
          <p:nvPr/>
        </p:nvSpPr>
        <p:spPr>
          <a:xfrm>
            <a:off x="2952520" y="2104222"/>
            <a:ext cx="4159472" cy="2769989"/>
          </a:xfrm>
          <a:prstGeom prst="rect">
            <a:avLst/>
          </a:prstGeom>
          <a:noFill/>
        </p:spPr>
        <p:txBody>
          <a:bodyPr wrap="none" lIns="0" tIns="0" rIns="0" bIns="0" rtlCol="0">
            <a:spAutoFit/>
          </a:bodyPr>
          <a:lstStyle/>
          <a:p>
            <a:pPr marL="285750" marR="0" lvl="0"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Sample deployments and service</a:t>
            </a:r>
          </a:p>
          <a:p>
            <a:pPr marL="285750" marR="0" lvl="0"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Rolling update</a:t>
            </a:r>
          </a:p>
          <a:p>
            <a:pPr marL="830138" marR="0" lvl="1"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Rollout app v:1</a:t>
            </a:r>
          </a:p>
          <a:p>
            <a:pPr marL="830138" marR="0" lvl="1"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Update to app v:2</a:t>
            </a:r>
          </a:p>
          <a:p>
            <a:pPr marL="830138" marR="0" lvl="1"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Update to app v:3 (doesn’t exist)</a:t>
            </a:r>
          </a:p>
          <a:p>
            <a:pPr marL="830138" marR="0" lvl="1"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Rollback to app v:2</a:t>
            </a:r>
          </a:p>
          <a:p>
            <a:pPr marL="285750" marR="0" lvl="0"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Canary in K8s</a:t>
            </a:r>
          </a:p>
        </p:txBody>
      </p:sp>
    </p:spTree>
    <p:extLst>
      <p:ext uri="{BB962C8B-B14F-4D97-AF65-F5344CB8AC3E}">
        <p14:creationId xmlns:p14="http://schemas.microsoft.com/office/powerpoint/2010/main" val="2420648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pl-PL" err="1"/>
              <a:t>HorizontalPodScaling</a:t>
            </a:r>
            <a:r>
              <a:rPr lang="pl-PL"/>
              <a:t> w </a:t>
            </a:r>
            <a:r>
              <a:rPr lang="pl-PL" err="1">
                <a:solidFill>
                  <a:schemeClr val="accent1"/>
                </a:solidFill>
              </a:rPr>
              <a:t>Kubernetesie</a:t>
            </a:r>
            <a:endParaRPr lang="en-US">
              <a:solidFill>
                <a:schemeClr val="accent1"/>
              </a:solidFill>
            </a:endParaRPr>
          </a:p>
        </p:txBody>
      </p:sp>
      <p:pic>
        <p:nvPicPr>
          <p:cNvPr id="6"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gray"/>
      </p:pic>
    </p:spTree>
    <p:extLst>
      <p:ext uri="{BB962C8B-B14F-4D97-AF65-F5344CB8AC3E}">
        <p14:creationId xmlns:p14="http://schemas.microsoft.com/office/powerpoint/2010/main" val="330287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column 2"/>
          <p:cNvSpPr>
            <a:spLocks noGrp="1"/>
          </p:cNvSpPr>
          <p:nvPr>
            <p:ph type="body" sz="quarter" idx="13"/>
          </p:nvPr>
        </p:nvSpPr>
        <p:spPr bwMode="gray">
          <a:xfrm>
            <a:off x="7403877" y="2229275"/>
            <a:ext cx="5328000" cy="1566000"/>
          </a:xfrm>
        </p:spPr>
        <p:txBody>
          <a:bodyPr/>
          <a:lstStyle/>
          <a:p>
            <a:pPr lvl="0"/>
            <a:r>
              <a:rPr lang="en-US" b="1">
                <a:solidFill>
                  <a:schemeClr val="accent1"/>
                </a:solidFill>
              </a:rPr>
              <a:t>Horizontal scaling</a:t>
            </a:r>
          </a:p>
        </p:txBody>
      </p:sp>
      <p:sp>
        <p:nvSpPr>
          <p:cNvPr id="3" name="Text Placeholder column 1"/>
          <p:cNvSpPr>
            <a:spLocks noGrp="1"/>
          </p:cNvSpPr>
          <p:nvPr>
            <p:ph type="body" sz="quarter" idx="10"/>
          </p:nvPr>
        </p:nvSpPr>
        <p:spPr bwMode="gray">
          <a:xfrm>
            <a:off x="1630187" y="2229275"/>
            <a:ext cx="5328000" cy="1566000"/>
          </a:xfrm>
        </p:spPr>
        <p:txBody>
          <a:bodyPr/>
          <a:lstStyle/>
          <a:p>
            <a:pPr lvl="0"/>
            <a:r>
              <a:rPr lang="en-US" b="1">
                <a:solidFill>
                  <a:schemeClr val="accent1"/>
                </a:solidFill>
              </a:rPr>
              <a:t>Vertical scaling</a:t>
            </a:r>
          </a:p>
        </p:txBody>
      </p:sp>
      <p:sp>
        <p:nvSpPr>
          <p:cNvPr id="8" name="Title"/>
          <p:cNvSpPr>
            <a:spLocks noGrp="1"/>
          </p:cNvSpPr>
          <p:nvPr>
            <p:ph type="title"/>
          </p:nvPr>
        </p:nvSpPr>
        <p:spPr bwMode="gray">
          <a:xfrm>
            <a:off x="3913187" y="677843"/>
            <a:ext cx="11186476" cy="369332"/>
          </a:xfrm>
        </p:spPr>
        <p:txBody>
          <a:bodyPr/>
          <a:lstStyle/>
          <a:p>
            <a:r>
              <a:rPr lang="en-US">
                <a:solidFill>
                  <a:schemeClr val="accent1"/>
                </a:solidFill>
              </a:rPr>
              <a:t>Horizontal</a:t>
            </a:r>
            <a:r>
              <a:rPr lang="en-US"/>
              <a:t> vs </a:t>
            </a:r>
            <a:r>
              <a:rPr lang="en-US">
                <a:solidFill>
                  <a:schemeClr val="accent1"/>
                </a:solidFill>
              </a:rPr>
              <a:t>vertical</a:t>
            </a:r>
            <a:r>
              <a:rPr lang="en-US"/>
              <a:t> scaling</a:t>
            </a:r>
          </a:p>
        </p:txBody>
      </p:sp>
      <p:pic>
        <p:nvPicPr>
          <p:cNvPr id="6" name="Picture 5">
            <a:extLst>
              <a:ext uri="{FF2B5EF4-FFF2-40B4-BE49-F238E27FC236}">
                <a16:creationId xmlns:a16="http://schemas.microsoft.com/office/drawing/2014/main" id="{9239F3CA-6D3B-1D43-BDBA-CC22FD5F1DB4}"/>
              </a:ext>
            </a:extLst>
          </p:cNvPr>
          <p:cNvPicPr>
            <a:picLocks noChangeAspect="1"/>
          </p:cNvPicPr>
          <p:nvPr/>
        </p:nvPicPr>
        <p:blipFill>
          <a:blip r:embed="rId2"/>
          <a:stretch>
            <a:fillRect/>
          </a:stretch>
        </p:blipFill>
        <p:spPr>
          <a:xfrm>
            <a:off x="881951" y="3308350"/>
            <a:ext cx="3310636" cy="2178050"/>
          </a:xfrm>
          <a:prstGeom prst="rect">
            <a:avLst/>
          </a:prstGeom>
        </p:spPr>
      </p:pic>
      <p:pic>
        <p:nvPicPr>
          <p:cNvPr id="14" name="Picture 13">
            <a:extLst>
              <a:ext uri="{FF2B5EF4-FFF2-40B4-BE49-F238E27FC236}">
                <a16:creationId xmlns:a16="http://schemas.microsoft.com/office/drawing/2014/main" id="{460A9A2B-A1A5-6E45-8010-862ABBBDE526}"/>
              </a:ext>
            </a:extLst>
          </p:cNvPr>
          <p:cNvPicPr>
            <a:picLocks noChangeAspect="1"/>
          </p:cNvPicPr>
          <p:nvPr/>
        </p:nvPicPr>
        <p:blipFill>
          <a:blip r:embed="rId3"/>
          <a:stretch>
            <a:fillRect/>
          </a:stretch>
        </p:blipFill>
        <p:spPr>
          <a:xfrm>
            <a:off x="6459536" y="3308350"/>
            <a:ext cx="3894859" cy="2197100"/>
          </a:xfrm>
          <a:prstGeom prst="rect">
            <a:avLst/>
          </a:prstGeom>
        </p:spPr>
      </p:pic>
    </p:spTree>
    <p:extLst>
      <p:ext uri="{BB962C8B-B14F-4D97-AF65-F5344CB8AC3E}">
        <p14:creationId xmlns:p14="http://schemas.microsoft.com/office/powerpoint/2010/main" val="3265614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p:cNvSpPr>
            <a:spLocks noGrp="1"/>
          </p:cNvSpPr>
          <p:nvPr>
            <p:ph type="title"/>
          </p:nvPr>
        </p:nvSpPr>
        <p:spPr bwMode="gray">
          <a:xfrm>
            <a:off x="3252787" y="715943"/>
            <a:ext cx="11186476" cy="369332"/>
          </a:xfrm>
        </p:spPr>
        <p:txBody>
          <a:bodyPr/>
          <a:lstStyle/>
          <a:p>
            <a:r>
              <a:rPr lang="en-US">
                <a:solidFill>
                  <a:schemeClr val="accent1"/>
                </a:solidFill>
              </a:rPr>
              <a:t>Horizontal</a:t>
            </a:r>
            <a:r>
              <a:rPr lang="en-US"/>
              <a:t> pod scaling in Kubernetes</a:t>
            </a:r>
          </a:p>
        </p:txBody>
      </p:sp>
      <p:sp>
        <p:nvSpPr>
          <p:cNvPr id="12" name="TextBox 11">
            <a:extLst>
              <a:ext uri="{FF2B5EF4-FFF2-40B4-BE49-F238E27FC236}">
                <a16:creationId xmlns:a16="http://schemas.microsoft.com/office/drawing/2014/main" id="{0B98584C-E9A3-454C-A797-20DCB1660934}"/>
              </a:ext>
            </a:extLst>
          </p:cNvPr>
          <p:cNvSpPr txBox="1"/>
          <p:nvPr/>
        </p:nvSpPr>
        <p:spPr>
          <a:xfrm>
            <a:off x="4584700" y="2108200"/>
            <a:ext cx="2475037"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Deployment without </a:t>
            </a:r>
            <a:r>
              <a:rPr kumimoji="0" lang="en-US" sz="1800" b="0" i="0" u="none" strike="noStrike" kern="0" cap="none" spc="0" normalizeH="0" baseline="0" noProof="0" err="1">
                <a:ln>
                  <a:noFill/>
                </a:ln>
                <a:solidFill>
                  <a:srgbClr val="F0AB00"/>
                </a:solidFill>
                <a:effectLst/>
                <a:uLnTx/>
                <a:uFillTx/>
                <a:latin typeface="Arial"/>
                <a:ea typeface="Arial Unicode MS" pitchFamily="34" charset="-128"/>
                <a:cs typeface="Arial Unicode MS" pitchFamily="34" charset="-128"/>
              </a:rPr>
              <a:t>hpa</a:t>
            </a:r>
            <a:endParaRPr kumimoji="0" lang="en-US" sz="18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endParaRPr>
          </a:p>
        </p:txBody>
      </p:sp>
      <p:pic>
        <p:nvPicPr>
          <p:cNvPr id="15" name="Picture 14">
            <a:extLst>
              <a:ext uri="{FF2B5EF4-FFF2-40B4-BE49-F238E27FC236}">
                <a16:creationId xmlns:a16="http://schemas.microsoft.com/office/drawing/2014/main" id="{3FDA7C86-D5A8-6D41-ABD3-48AD2BF54F55}"/>
              </a:ext>
            </a:extLst>
          </p:cNvPr>
          <p:cNvPicPr>
            <a:picLocks noChangeAspect="1"/>
          </p:cNvPicPr>
          <p:nvPr/>
        </p:nvPicPr>
        <p:blipFill>
          <a:blip r:embed="rId2"/>
          <a:stretch>
            <a:fillRect/>
          </a:stretch>
        </p:blipFill>
        <p:spPr>
          <a:xfrm>
            <a:off x="4706937" y="2997200"/>
            <a:ext cx="2228850" cy="2476500"/>
          </a:xfrm>
          <a:prstGeom prst="rect">
            <a:avLst/>
          </a:prstGeom>
        </p:spPr>
      </p:pic>
    </p:spTree>
    <p:extLst>
      <p:ext uri="{BB962C8B-B14F-4D97-AF65-F5344CB8AC3E}">
        <p14:creationId xmlns:p14="http://schemas.microsoft.com/office/powerpoint/2010/main" val="1791255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p:cNvSpPr>
            <a:spLocks noGrp="1"/>
          </p:cNvSpPr>
          <p:nvPr>
            <p:ph type="title"/>
          </p:nvPr>
        </p:nvSpPr>
        <p:spPr bwMode="gray">
          <a:xfrm>
            <a:off x="3252787" y="715943"/>
            <a:ext cx="11186476" cy="369332"/>
          </a:xfrm>
        </p:spPr>
        <p:txBody>
          <a:bodyPr/>
          <a:lstStyle/>
          <a:p>
            <a:r>
              <a:rPr lang="en-US">
                <a:solidFill>
                  <a:schemeClr val="accent1"/>
                </a:solidFill>
              </a:rPr>
              <a:t>Horizontal</a:t>
            </a:r>
            <a:r>
              <a:rPr lang="en-US"/>
              <a:t> pod scaling in Kubernetes</a:t>
            </a:r>
          </a:p>
        </p:txBody>
      </p:sp>
      <p:sp>
        <p:nvSpPr>
          <p:cNvPr id="12" name="TextBox 11">
            <a:extLst>
              <a:ext uri="{FF2B5EF4-FFF2-40B4-BE49-F238E27FC236}">
                <a16:creationId xmlns:a16="http://schemas.microsoft.com/office/drawing/2014/main" id="{0B98584C-E9A3-454C-A797-20DCB1660934}"/>
              </a:ext>
            </a:extLst>
          </p:cNvPr>
          <p:cNvSpPr txBox="1"/>
          <p:nvPr/>
        </p:nvSpPr>
        <p:spPr>
          <a:xfrm>
            <a:off x="4533900" y="1625739"/>
            <a:ext cx="2154436"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Deployment with </a:t>
            </a:r>
            <a:r>
              <a:rPr kumimoji="0" lang="en-US" sz="1800" b="0" i="0" u="none" strike="noStrike" kern="0" cap="none" spc="0" normalizeH="0" baseline="0" noProof="0" err="1">
                <a:ln>
                  <a:noFill/>
                </a:ln>
                <a:solidFill>
                  <a:srgbClr val="F0AB00"/>
                </a:solidFill>
                <a:effectLst/>
                <a:uLnTx/>
                <a:uFillTx/>
                <a:latin typeface="Arial"/>
                <a:ea typeface="Arial Unicode MS" pitchFamily="34" charset="-128"/>
                <a:cs typeface="Arial Unicode MS" pitchFamily="34" charset="-128"/>
              </a:rPr>
              <a:t>hpa</a:t>
            </a:r>
            <a:endParaRPr kumimoji="0" lang="en-US" sz="18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endParaRPr>
          </a:p>
        </p:txBody>
      </p:sp>
      <p:pic>
        <p:nvPicPr>
          <p:cNvPr id="3" name="Picture 2">
            <a:extLst>
              <a:ext uri="{FF2B5EF4-FFF2-40B4-BE49-F238E27FC236}">
                <a16:creationId xmlns:a16="http://schemas.microsoft.com/office/drawing/2014/main" id="{7DEE9932-DFA9-DB49-99D3-E551F3F5AEB0}"/>
              </a:ext>
            </a:extLst>
          </p:cNvPr>
          <p:cNvPicPr>
            <a:picLocks noChangeAspect="1"/>
          </p:cNvPicPr>
          <p:nvPr/>
        </p:nvPicPr>
        <p:blipFill>
          <a:blip r:embed="rId2"/>
          <a:stretch>
            <a:fillRect/>
          </a:stretch>
        </p:blipFill>
        <p:spPr>
          <a:xfrm>
            <a:off x="1843086" y="2717800"/>
            <a:ext cx="7728857" cy="3606800"/>
          </a:xfrm>
          <a:prstGeom prst="rect">
            <a:avLst/>
          </a:prstGeom>
        </p:spPr>
      </p:pic>
    </p:spTree>
    <p:extLst>
      <p:ext uri="{BB962C8B-B14F-4D97-AF65-F5344CB8AC3E}">
        <p14:creationId xmlns:p14="http://schemas.microsoft.com/office/powerpoint/2010/main" val="704810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Bild 21" descr="y2013_onethird_circle_arrow.png"/>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874767" y="3530618"/>
            <a:ext cx="3132225" cy="2019646"/>
          </a:xfrm>
          <a:prstGeom prst="rect">
            <a:avLst/>
          </a:prstGeom>
          <a:solidFill>
            <a:schemeClr val="bg1"/>
          </a:solidFill>
        </p:spPr>
      </p:pic>
      <p:pic>
        <p:nvPicPr>
          <p:cNvPr id="23" name="Bild 22" descr="y2013_onethird_circle_arrow.png"/>
          <p:cNvPicPr>
            <a:picLocks noChangeAspect="1"/>
          </p:cNvPicPr>
          <p:nvPr/>
        </p:nvPicPr>
        <p:blipFill>
          <a:blip r:embed="rId5">
            <a:alphaModFix/>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rot="7234707">
            <a:off x="3224649" y="2414769"/>
            <a:ext cx="3132224" cy="2019646"/>
          </a:xfrm>
          <a:prstGeom prst="rect">
            <a:avLst/>
          </a:prstGeom>
          <a:solidFill>
            <a:schemeClr val="bg1"/>
          </a:solidFill>
        </p:spPr>
      </p:pic>
      <p:pic>
        <p:nvPicPr>
          <p:cNvPr id="24" name="Bild 23" descr="y2013_onethird_circle_arrow.png"/>
          <p:cNvPicPr>
            <a:picLocks noChangeAspect="1"/>
          </p:cNvPicPr>
          <p:nvPr/>
        </p:nvPicPr>
        <p:blipFill>
          <a:blip r:embed="rId3">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rot="14377568">
            <a:off x="5035864" y="1550706"/>
            <a:ext cx="3132224" cy="2019646"/>
          </a:xfrm>
          <a:prstGeom prst="rect">
            <a:avLst/>
          </a:prstGeom>
          <a:solidFill>
            <a:schemeClr val="bg1"/>
          </a:solidFill>
        </p:spPr>
      </p:pic>
      <p:sp>
        <p:nvSpPr>
          <p:cNvPr id="28" name="Rectangle 1"/>
          <p:cNvSpPr txBox="1">
            <a:spLocks noChangeArrowheads="1"/>
          </p:cNvSpPr>
          <p:nvPr/>
        </p:nvSpPr>
        <p:spPr bwMode="auto">
          <a:xfrm>
            <a:off x="693310" y="1483268"/>
            <a:ext cx="2874389" cy="657559"/>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5709" tIns="35709" rIns="35709" bIns="35709" anchor="t"/>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eaLnBrk="1" hangingPunct="1">
              <a:defRPr/>
            </a:pPr>
            <a:r>
              <a:rPr lang="en-US" sz="3200" b="1" dirty="0">
                <a:solidFill>
                  <a:srgbClr val="FFC000"/>
                </a:solidFill>
                <a:latin typeface="Calibri" panose="020F0502020204030204" pitchFamily="34" charset="0"/>
                <a:ea typeface="ヒラギノ角ゴ ProN W6"/>
                <a:cs typeface="Calibri" panose="020F0502020204030204" pitchFamily="34" charset="0"/>
              </a:rPr>
              <a:t>Top ecommerce</a:t>
            </a:r>
            <a:endParaRPr lang="en-US" sz="3200" b="1" dirty="0">
              <a:solidFill>
                <a:srgbClr val="FFFFFF"/>
              </a:solidFill>
              <a:latin typeface="Calibri" panose="020F0502020204030204" pitchFamily="34" charset="0"/>
              <a:ea typeface="ヒラギノ角ゴ ProN W6"/>
              <a:cs typeface="Calibri" panose="020F0502020204030204" pitchFamily="34" charset="0"/>
            </a:endParaRPr>
          </a:p>
        </p:txBody>
      </p:sp>
      <p:sp>
        <p:nvSpPr>
          <p:cNvPr id="29" name="Rectangle 1"/>
          <p:cNvSpPr txBox="1">
            <a:spLocks noChangeArrowheads="1"/>
          </p:cNvSpPr>
          <p:nvPr/>
        </p:nvSpPr>
        <p:spPr bwMode="auto">
          <a:xfrm>
            <a:off x="8197272" y="3212682"/>
            <a:ext cx="4157281" cy="1121255"/>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5709" tIns="35709" rIns="35709" bIns="35709"/>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algn="ctr" eaLnBrk="1" hangingPunct="1">
              <a:defRPr/>
            </a:pPr>
            <a:r>
              <a:rPr lang="en-US" sz="2800" b="1" dirty="0" err="1">
                <a:solidFill>
                  <a:srgbClr val="FFC000"/>
                </a:solidFill>
                <a:latin typeface="Calibri" panose="020F0502020204030204" pitchFamily="34" charset="0"/>
                <a:ea typeface="ヒラギノ角ゴ ProN W6"/>
                <a:cs typeface="Calibri" panose="020F0502020204030204" pitchFamily="34" charset="0"/>
              </a:rPr>
              <a:t>Najlepszy</a:t>
            </a:r>
            <a:r>
              <a:rPr lang="en-US" sz="2800" b="1" dirty="0">
                <a:solidFill>
                  <a:srgbClr val="FFC000"/>
                </a:solidFill>
                <a:latin typeface="Calibri" panose="020F0502020204030204" pitchFamily="34" charset="0"/>
                <a:ea typeface="ヒラギノ角ゴ ProN W6"/>
                <a:cs typeface="Calibri" panose="020F0502020204030204" pitchFamily="34" charset="0"/>
              </a:rPr>
              <a:t> </a:t>
            </a:r>
            <a:r>
              <a:rPr lang="en-US" sz="2800" b="1" dirty="0" err="1">
                <a:solidFill>
                  <a:srgbClr val="FFC000"/>
                </a:solidFill>
                <a:latin typeface="Calibri" panose="020F0502020204030204" pitchFamily="34" charset="0"/>
                <a:ea typeface="ヒラギノ角ゴ ProN W6"/>
                <a:cs typeface="Calibri" panose="020F0502020204030204" pitchFamily="34" charset="0"/>
              </a:rPr>
              <a:t>Pracodawca</a:t>
            </a:r>
            <a:r>
              <a:rPr lang="en-US" sz="2800" b="1" dirty="0">
                <a:solidFill>
                  <a:srgbClr val="FFC000"/>
                </a:solidFill>
                <a:latin typeface="Calibri" panose="020F0502020204030204" pitchFamily="34" charset="0"/>
                <a:ea typeface="ヒラギノ角ゴ ProN W6"/>
                <a:cs typeface="Calibri" panose="020F0502020204030204" pitchFamily="34" charset="0"/>
              </a:rPr>
              <a:t> </a:t>
            </a:r>
          </a:p>
          <a:p>
            <a:pPr algn="ctr" eaLnBrk="1" hangingPunct="1">
              <a:defRPr/>
            </a:pPr>
            <a:r>
              <a:rPr lang="en-US" sz="2800" b="1" dirty="0">
                <a:solidFill>
                  <a:srgbClr val="FFFFFF"/>
                </a:solidFill>
                <a:latin typeface="Calibri" panose="020F0502020204030204" pitchFamily="34" charset="0"/>
                <a:ea typeface="ヒラギノ角ゴ ProN W6"/>
                <a:cs typeface="Calibri" panose="020F0502020204030204" pitchFamily="34" charset="0"/>
              </a:rPr>
              <a:t>2017 w </a:t>
            </a:r>
            <a:r>
              <a:rPr lang="en-US" sz="2800" b="1" dirty="0" err="1">
                <a:solidFill>
                  <a:srgbClr val="FFFFFF"/>
                </a:solidFill>
                <a:latin typeface="Calibri" panose="020F0502020204030204" pitchFamily="34" charset="0"/>
                <a:ea typeface="ヒラギノ角ゴ ProN W6"/>
                <a:cs typeface="Calibri" panose="020F0502020204030204" pitchFamily="34" charset="0"/>
              </a:rPr>
              <a:t>rankingu</a:t>
            </a:r>
            <a:r>
              <a:rPr lang="en-US" sz="2800" b="1" dirty="0">
                <a:solidFill>
                  <a:srgbClr val="FFFFFF"/>
                </a:solidFill>
                <a:latin typeface="Calibri" panose="020F0502020204030204" pitchFamily="34" charset="0"/>
                <a:ea typeface="ヒラギノ角ゴ ProN W6"/>
                <a:cs typeface="Calibri" panose="020F0502020204030204" pitchFamily="34" charset="0"/>
              </a:rPr>
              <a:t> AON</a:t>
            </a:r>
          </a:p>
        </p:txBody>
      </p:sp>
      <p:pic>
        <p:nvPicPr>
          <p:cNvPr id="11" name="Picture 261"/>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815716" y="2412227"/>
            <a:ext cx="2289179" cy="21620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12" name="Rectangle 1"/>
          <p:cNvSpPr txBox="1">
            <a:spLocks noChangeArrowheads="1"/>
          </p:cNvSpPr>
          <p:nvPr/>
        </p:nvSpPr>
        <p:spPr bwMode="auto">
          <a:xfrm>
            <a:off x="7460774" y="4976862"/>
            <a:ext cx="4157281" cy="1121255"/>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5709" tIns="35709" rIns="35709" bIns="35709"/>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algn="ctr" eaLnBrk="1" hangingPunct="1">
              <a:defRPr/>
            </a:pPr>
            <a:r>
              <a:rPr lang="en-US" sz="2800" b="1" dirty="0" err="1">
                <a:solidFill>
                  <a:srgbClr val="FFFFFF"/>
                </a:solidFill>
                <a:latin typeface="Calibri" panose="020F0502020204030204" pitchFamily="34" charset="0"/>
                <a:ea typeface="ヒラギノ角ゴ ProN W6"/>
                <a:cs typeface="Calibri" panose="020F0502020204030204" pitchFamily="34" charset="0"/>
              </a:rPr>
              <a:t>Jedno</a:t>
            </a:r>
            <a:r>
              <a:rPr lang="en-US" sz="2800" b="1" dirty="0">
                <a:solidFill>
                  <a:srgbClr val="FFFFFF"/>
                </a:solidFill>
                <a:latin typeface="Calibri" panose="020F0502020204030204" pitchFamily="34" charset="0"/>
                <a:ea typeface="ヒラギノ角ゴ ProN W6"/>
                <a:cs typeface="Calibri" panose="020F0502020204030204" pitchFamily="34" charset="0"/>
              </a:rPr>
              <a:t> z 20 </a:t>
            </a:r>
            <a:r>
              <a:rPr lang="en-US" sz="2800" b="1" dirty="0" err="1">
                <a:solidFill>
                  <a:srgbClr val="FFFFFF"/>
                </a:solidFill>
                <a:latin typeface="Calibri" panose="020F0502020204030204" pitchFamily="34" charset="0"/>
                <a:ea typeface="ヒラギノ角ゴ ProN W6"/>
                <a:cs typeface="Calibri" panose="020F0502020204030204" pitchFamily="34" charset="0"/>
              </a:rPr>
              <a:t>centrów</a:t>
            </a:r>
            <a:endParaRPr lang="en-US" sz="2800" b="1" dirty="0">
              <a:solidFill>
                <a:srgbClr val="FFFFFF"/>
              </a:solidFill>
              <a:latin typeface="Calibri" panose="020F0502020204030204" pitchFamily="34" charset="0"/>
              <a:ea typeface="ヒラギノ角ゴ ProN W6"/>
              <a:cs typeface="Calibri" panose="020F0502020204030204" pitchFamily="34" charset="0"/>
            </a:endParaRPr>
          </a:p>
          <a:p>
            <a:pPr algn="ctr" eaLnBrk="1" hangingPunct="1">
              <a:defRPr/>
            </a:pPr>
            <a:r>
              <a:rPr lang="en-US" sz="2800" b="1" dirty="0">
                <a:solidFill>
                  <a:srgbClr val="FFFFFF"/>
                </a:solidFill>
                <a:latin typeface="Calibri" panose="020F0502020204030204" pitchFamily="34" charset="0"/>
                <a:ea typeface="ヒラギノ角ゴ ProN W6"/>
                <a:cs typeface="Calibri" panose="020F0502020204030204" pitchFamily="34" charset="0"/>
              </a:rPr>
              <a:t> </a:t>
            </a:r>
            <a:r>
              <a:rPr lang="en-US" sz="2800" b="1" dirty="0">
                <a:solidFill>
                  <a:srgbClr val="FFC000"/>
                </a:solidFill>
                <a:latin typeface="Calibri" panose="020F0502020204030204" pitchFamily="34" charset="0"/>
                <a:ea typeface="ヒラギノ角ゴ ProN W6"/>
                <a:cs typeface="Calibri" panose="020F0502020204030204" pitchFamily="34" charset="0"/>
              </a:rPr>
              <a:t>SAP’s Labs Network</a:t>
            </a:r>
          </a:p>
        </p:txBody>
      </p:sp>
      <p:sp>
        <p:nvSpPr>
          <p:cNvPr id="14" name="Rectangle 1">
            <a:extLst>
              <a:ext uri="{FF2B5EF4-FFF2-40B4-BE49-F238E27FC236}">
                <a16:creationId xmlns:a16="http://schemas.microsoft.com/office/drawing/2014/main" id="{C24926D6-BE8A-CB41-A083-80BC1C7560E3}"/>
              </a:ext>
            </a:extLst>
          </p:cNvPr>
          <p:cNvSpPr txBox="1">
            <a:spLocks noChangeArrowheads="1"/>
          </p:cNvSpPr>
          <p:nvPr/>
        </p:nvSpPr>
        <p:spPr bwMode="auto">
          <a:xfrm>
            <a:off x="8197272" y="2089959"/>
            <a:ext cx="3137399" cy="818497"/>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5709" tIns="35709" rIns="35709" bIns="35709"/>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eaLnBrk="1" hangingPunct="1">
              <a:defRPr/>
            </a:pPr>
            <a:r>
              <a:rPr lang="en-US" sz="2800" b="1" dirty="0">
                <a:solidFill>
                  <a:srgbClr val="FFC000"/>
                </a:solidFill>
                <a:latin typeface="Calibri" panose="020F0502020204030204" pitchFamily="34" charset="0"/>
                <a:ea typeface="ヒラギノ角ゴ ProN W6"/>
                <a:cs typeface="Calibri" panose="020F0502020204030204" pitchFamily="34" charset="0"/>
              </a:rPr>
              <a:t>&gt; 350 </a:t>
            </a:r>
            <a:r>
              <a:rPr lang="en-US" sz="2800" b="1" dirty="0" err="1">
                <a:solidFill>
                  <a:srgbClr val="FFFFFF"/>
                </a:solidFill>
                <a:latin typeface="Calibri" panose="020F0502020204030204" pitchFamily="34" charset="0"/>
                <a:ea typeface="ヒラギノ角ゴ ProN W6"/>
                <a:cs typeface="Calibri" panose="020F0502020204030204" pitchFamily="34" charset="0"/>
              </a:rPr>
              <a:t>pracowników</a:t>
            </a:r>
            <a:r>
              <a:rPr lang="en-US" sz="2800" b="1" dirty="0">
                <a:solidFill>
                  <a:srgbClr val="FFFFFF"/>
                </a:solidFill>
                <a:latin typeface="Calibri" panose="020F0502020204030204" pitchFamily="34" charset="0"/>
                <a:ea typeface="ヒラギノ角ゴ ProN W6"/>
                <a:cs typeface="Calibri" panose="020F0502020204030204" pitchFamily="34" charset="0"/>
              </a:rPr>
              <a:t> </a:t>
            </a:r>
          </a:p>
        </p:txBody>
      </p:sp>
      <p:sp>
        <p:nvSpPr>
          <p:cNvPr id="16" name="Rectangle 1">
            <a:extLst>
              <a:ext uri="{FF2B5EF4-FFF2-40B4-BE49-F238E27FC236}">
                <a16:creationId xmlns:a16="http://schemas.microsoft.com/office/drawing/2014/main" id="{8A0B4567-984A-764C-9D76-F7B361B2391D}"/>
              </a:ext>
            </a:extLst>
          </p:cNvPr>
          <p:cNvSpPr txBox="1">
            <a:spLocks noChangeArrowheads="1"/>
          </p:cNvSpPr>
          <p:nvPr/>
        </p:nvSpPr>
        <p:spPr bwMode="auto">
          <a:xfrm>
            <a:off x="467071" y="2904250"/>
            <a:ext cx="3137399" cy="809379"/>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5709" tIns="35709" rIns="35709" bIns="35709"/>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eaLnBrk="1" hangingPunct="1">
              <a:defRPr/>
            </a:pPr>
            <a:r>
              <a:rPr lang="en-US" sz="2400" b="1" dirty="0">
                <a:solidFill>
                  <a:srgbClr val="FFC000"/>
                </a:solidFill>
                <a:latin typeface="Calibri" panose="020F0502020204030204" pitchFamily="34" charset="0"/>
                <a:ea typeface="ヒラギノ角ゴ ProN W6"/>
                <a:cs typeface="Calibri" panose="020F0502020204030204" pitchFamily="34" charset="0"/>
              </a:rPr>
              <a:t>Development</a:t>
            </a:r>
            <a:r>
              <a:rPr lang="en-US" sz="2400" b="1" dirty="0">
                <a:latin typeface="Calibri" panose="020F0502020204030204" pitchFamily="34" charset="0"/>
                <a:ea typeface="ヒラギノ角ゴ ProN W6"/>
                <a:cs typeface="Calibri" panose="020F0502020204030204" pitchFamily="34" charset="0"/>
              </a:rPr>
              <a:t>: Go, Java, Cloud Native solutions</a:t>
            </a:r>
          </a:p>
          <a:p>
            <a:pPr eaLnBrk="1" hangingPunct="1">
              <a:defRPr/>
            </a:pPr>
            <a:endParaRPr lang="en-US" sz="2400" b="1" dirty="0">
              <a:solidFill>
                <a:srgbClr val="FFC000"/>
              </a:solidFill>
              <a:latin typeface="Calibri" panose="020F0502020204030204" pitchFamily="34" charset="0"/>
              <a:ea typeface="ヒラギノ角ゴ ProN W6"/>
              <a:cs typeface="Calibri" panose="020F0502020204030204" pitchFamily="34" charset="0"/>
            </a:endParaRPr>
          </a:p>
          <a:p>
            <a:pPr eaLnBrk="1" hangingPunct="1">
              <a:defRPr/>
            </a:pPr>
            <a:endParaRPr lang="en-US" sz="2400" b="1" dirty="0">
              <a:solidFill>
                <a:srgbClr val="FFFFFF"/>
              </a:solidFill>
              <a:latin typeface="Calibri" panose="020F0502020204030204" pitchFamily="34" charset="0"/>
              <a:ea typeface="ヒラギノ角ゴ ProN W6"/>
              <a:cs typeface="Calibri" panose="020F0502020204030204" pitchFamily="34" charset="0"/>
            </a:endParaRPr>
          </a:p>
        </p:txBody>
      </p:sp>
      <p:pic>
        <p:nvPicPr>
          <p:cNvPr id="19" name="Bild 3" descr="SAP_Hybris_white_transparent.png">
            <a:extLst>
              <a:ext uri="{FF2B5EF4-FFF2-40B4-BE49-F238E27FC236}">
                <a16:creationId xmlns:a16="http://schemas.microsoft.com/office/drawing/2014/main" id="{DBCF972A-77C1-BA4E-BDBD-9C15544BC1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29745" y="560833"/>
            <a:ext cx="3577246" cy="894312"/>
          </a:xfrm>
          <a:prstGeom prst="rect">
            <a:avLst/>
          </a:prstGeom>
        </p:spPr>
      </p:pic>
      <p:sp>
        <p:nvSpPr>
          <p:cNvPr id="13" name="Rectangle 1">
            <a:extLst>
              <a:ext uri="{FF2B5EF4-FFF2-40B4-BE49-F238E27FC236}">
                <a16:creationId xmlns:a16="http://schemas.microsoft.com/office/drawing/2014/main" id="{C8A0F829-CFA4-4E48-90ED-58C43EF3B434}"/>
              </a:ext>
            </a:extLst>
          </p:cNvPr>
          <p:cNvSpPr txBox="1">
            <a:spLocks noChangeArrowheads="1"/>
          </p:cNvSpPr>
          <p:nvPr/>
        </p:nvSpPr>
        <p:spPr bwMode="auto">
          <a:xfrm>
            <a:off x="2172042" y="5329742"/>
            <a:ext cx="1904708" cy="630639"/>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5709" tIns="35709" rIns="35709" bIns="35709" anchor="t"/>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eaLnBrk="1" hangingPunct="1">
              <a:defRPr/>
            </a:pPr>
            <a:r>
              <a:rPr lang="en-US" sz="2400" b="1" dirty="0" err="1">
                <a:solidFill>
                  <a:srgbClr val="FFC000"/>
                </a:solidFill>
                <a:latin typeface="Calibri" panose="020F0502020204030204" pitchFamily="34" charset="0"/>
                <a:ea typeface="ヒラギノ角ゴ ProN W6"/>
                <a:cs typeface="Calibri" panose="020F0502020204030204" pitchFamily="34" charset="0"/>
              </a:rPr>
              <a:t>Benefity</a:t>
            </a:r>
            <a:endParaRPr lang="en-US" sz="2400" b="1" dirty="0">
              <a:solidFill>
                <a:srgbClr val="FFC000"/>
              </a:solidFill>
              <a:latin typeface="Calibri" panose="020F0502020204030204" pitchFamily="34" charset="0"/>
              <a:ea typeface="ヒラギノ角ゴ ProN W6"/>
              <a:cs typeface="Calibri" panose="020F0502020204030204" pitchFamily="34" charset="0"/>
            </a:endParaRPr>
          </a:p>
          <a:p>
            <a:pPr eaLnBrk="1" hangingPunct="1">
              <a:defRPr/>
            </a:pPr>
            <a:endParaRPr lang="en-US" sz="2400" b="1" dirty="0">
              <a:solidFill>
                <a:srgbClr val="FFC000"/>
              </a:solidFill>
              <a:latin typeface="Calibri" panose="020F0502020204030204" pitchFamily="34" charset="0"/>
              <a:ea typeface="ヒラギノ角ゴ ProN W6"/>
              <a:cs typeface="Calibri" panose="020F0502020204030204" pitchFamily="34" charset="0"/>
            </a:endParaRPr>
          </a:p>
          <a:p>
            <a:pPr eaLnBrk="1" hangingPunct="1">
              <a:defRPr/>
            </a:pPr>
            <a:endParaRPr lang="en-US" sz="2400" b="1" dirty="0">
              <a:solidFill>
                <a:srgbClr val="FFFFFF"/>
              </a:solidFill>
              <a:latin typeface="Calibri" panose="020F0502020204030204" pitchFamily="34" charset="0"/>
              <a:ea typeface="ヒラギノ角ゴ ProN W6"/>
              <a:cs typeface="Calibri" panose="020F0502020204030204" pitchFamily="34" charset="0"/>
            </a:endParaRPr>
          </a:p>
        </p:txBody>
      </p:sp>
      <p:sp>
        <p:nvSpPr>
          <p:cNvPr id="15" name="Rectangle 1">
            <a:extLst>
              <a:ext uri="{FF2B5EF4-FFF2-40B4-BE49-F238E27FC236}">
                <a16:creationId xmlns:a16="http://schemas.microsoft.com/office/drawing/2014/main" id="{774AA3BD-A804-4CBE-9D8B-C8585CDC5B9F}"/>
              </a:ext>
            </a:extLst>
          </p:cNvPr>
          <p:cNvSpPr txBox="1">
            <a:spLocks noChangeArrowheads="1"/>
          </p:cNvSpPr>
          <p:nvPr/>
        </p:nvSpPr>
        <p:spPr bwMode="auto">
          <a:xfrm>
            <a:off x="934640" y="4348122"/>
            <a:ext cx="2384610" cy="630639"/>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5709" tIns="35709" rIns="35709" bIns="35709" anchor="t"/>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eaLnBrk="1" hangingPunct="1">
              <a:defRPr/>
            </a:pPr>
            <a:r>
              <a:rPr lang="en-US" sz="2400" b="1" dirty="0" err="1">
                <a:solidFill>
                  <a:srgbClr val="FFC000"/>
                </a:solidFill>
                <a:latin typeface="Calibri" panose="020F0502020204030204" pitchFamily="34" charset="0"/>
                <a:ea typeface="ヒラギノ角ゴ ProN W6"/>
                <a:cs typeface="Calibri" panose="020F0502020204030204" pitchFamily="34" charset="0"/>
              </a:rPr>
              <a:t>Nasze</a:t>
            </a:r>
            <a:r>
              <a:rPr lang="en-US" sz="2400" b="1" dirty="0">
                <a:solidFill>
                  <a:srgbClr val="FFC000"/>
                </a:solidFill>
                <a:latin typeface="Calibri" panose="020F0502020204030204" pitchFamily="34" charset="0"/>
                <a:ea typeface="ヒラギノ角ゴ ProN W6"/>
                <a:cs typeface="Calibri" panose="020F0502020204030204" pitchFamily="34" charset="0"/>
              </a:rPr>
              <a:t> </a:t>
            </a:r>
            <a:r>
              <a:rPr lang="en-US" sz="2400" b="1" dirty="0" err="1">
                <a:solidFill>
                  <a:srgbClr val="FFC000"/>
                </a:solidFill>
                <a:latin typeface="Calibri" panose="020F0502020204030204" pitchFamily="34" charset="0"/>
                <a:ea typeface="ヒラギノ角ゴ ProN W6"/>
                <a:cs typeface="Calibri" panose="020F0502020204030204" pitchFamily="34" charset="0"/>
              </a:rPr>
              <a:t>aktywności</a:t>
            </a:r>
            <a:endParaRPr lang="en-US" sz="2400" b="1" dirty="0">
              <a:solidFill>
                <a:srgbClr val="FFC000"/>
              </a:solidFill>
              <a:latin typeface="Calibri" panose="020F0502020204030204" pitchFamily="34" charset="0"/>
              <a:ea typeface="ヒラギノ角ゴ ProN W6"/>
              <a:cs typeface="Calibri" panose="020F0502020204030204" pitchFamily="34" charset="0"/>
            </a:endParaRPr>
          </a:p>
          <a:p>
            <a:pPr eaLnBrk="1" hangingPunct="1">
              <a:defRPr/>
            </a:pPr>
            <a:endParaRPr lang="en-US" sz="2400" b="1" dirty="0">
              <a:solidFill>
                <a:srgbClr val="FFC000"/>
              </a:solidFill>
              <a:latin typeface="Calibri" panose="020F0502020204030204" pitchFamily="34" charset="0"/>
              <a:ea typeface="ヒラギノ角ゴ ProN W6"/>
              <a:cs typeface="Calibri" panose="020F0502020204030204" pitchFamily="34" charset="0"/>
            </a:endParaRPr>
          </a:p>
          <a:p>
            <a:pPr eaLnBrk="1" hangingPunct="1">
              <a:defRPr/>
            </a:pPr>
            <a:endParaRPr lang="en-US" sz="2400" b="1" dirty="0">
              <a:solidFill>
                <a:srgbClr val="FFFFFF"/>
              </a:solidFill>
              <a:latin typeface="Calibri" panose="020F0502020204030204" pitchFamily="34" charset="0"/>
              <a:ea typeface="ヒラギノ角ゴ ProN W6"/>
              <a:cs typeface="Calibri" panose="020F0502020204030204" pitchFamily="34" charset="0"/>
            </a:endParaRPr>
          </a:p>
        </p:txBody>
      </p:sp>
    </p:spTree>
    <p:extLst>
      <p:ext uri="{BB962C8B-B14F-4D97-AF65-F5344CB8AC3E}">
        <p14:creationId xmlns:p14="http://schemas.microsoft.com/office/powerpoint/2010/main" val="2201449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12" grpId="0"/>
      <p:bldP spid="14" grpId="0"/>
      <p:bldP spid="16" grpId="0"/>
      <p:bldP spid="13" grpId="0"/>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2091500" y="1692546"/>
            <a:ext cx="11185200" cy="677108"/>
          </a:xfrm>
        </p:spPr>
        <p:txBody>
          <a:bodyPr/>
          <a:lstStyle/>
          <a:p>
            <a:r>
              <a:rPr lang="pl-PL" err="1"/>
              <a:t>HorizontalPodScaling</a:t>
            </a:r>
            <a:r>
              <a:rPr lang="pl-PL"/>
              <a:t> </a:t>
            </a:r>
            <a:r>
              <a:rPr lang="pl-PL">
                <a:solidFill>
                  <a:schemeClr val="accent1"/>
                </a:solidFill>
              </a:rPr>
              <a:t>DEMO</a:t>
            </a:r>
            <a:endParaRPr lang="en-US">
              <a:solidFill>
                <a:schemeClr val="accent1"/>
              </a:solidFill>
            </a:endParaRPr>
          </a:p>
        </p:txBody>
      </p:sp>
      <p:pic>
        <p:nvPicPr>
          <p:cNvPr id="6"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gray"/>
      </p:pic>
    </p:spTree>
    <p:extLst>
      <p:ext uri="{BB962C8B-B14F-4D97-AF65-F5344CB8AC3E}">
        <p14:creationId xmlns:p14="http://schemas.microsoft.com/office/powerpoint/2010/main" val="2569299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p:txBody>
          <a:bodyPr/>
          <a:lstStyle/>
          <a:p>
            <a:r>
              <a:rPr lang="en-US" dirty="0">
                <a:solidFill>
                  <a:schemeClr val="accent1"/>
                </a:solidFill>
              </a:rPr>
              <a:t>Smarter</a:t>
            </a:r>
            <a:r>
              <a:rPr lang="en-US" dirty="0"/>
              <a:t> deployments in Kubernetes</a:t>
            </a:r>
          </a:p>
        </p:txBody>
      </p:sp>
      <p:pic>
        <p:nvPicPr>
          <p:cNvPr id="6" name="Illustration" descr="Example of an illustration " title="Illustration for divider page"/>
          <p:cNvPicPr>
            <a:picLocks noGrp="1" noChangeAspect="1"/>
          </p:cNvPicPr>
          <p:nvPr>
            <p:ph type="pic" sz="quarter" idx="12"/>
          </p:nvPr>
        </p:nvPicPr>
        <p:blipFill>
          <a:blip r:embed="rId2">
            <a:extLst>
              <a:ext uri="{28A0092B-C50C-407E-A947-70E740481C1C}">
                <a14:useLocalDpi xmlns:a14="http://schemas.microsoft.com/office/drawing/2010/main"/>
              </a:ext>
            </a:extLst>
          </a:blip>
          <a:srcRect t="3112" b="3112"/>
          <a:stretch>
            <a:fillRect/>
          </a:stretch>
        </p:blipFill>
        <p:spPr bwMode="invGray">
          <a:xfrm>
            <a:off x="0" y="3427200"/>
            <a:ext cx="12195175" cy="3430800"/>
          </a:xfrm>
        </p:spPr>
      </p:pic>
    </p:spTree>
    <p:extLst>
      <p:ext uri="{BB962C8B-B14F-4D97-AF65-F5344CB8AC3E}">
        <p14:creationId xmlns:p14="http://schemas.microsoft.com/office/powerpoint/2010/main" val="3329515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p:txBody>
          <a:bodyPr/>
          <a:lstStyle/>
          <a:p>
            <a:r>
              <a:rPr lang="en-US" dirty="0">
                <a:solidFill>
                  <a:schemeClr val="accent1"/>
                </a:solidFill>
              </a:rPr>
              <a:t>Helm </a:t>
            </a:r>
            <a:r>
              <a:rPr lang="en-US" dirty="0"/>
              <a:t>– The package manager for Kubernetes</a:t>
            </a:r>
          </a:p>
        </p:txBody>
      </p:sp>
      <p:pic>
        <p:nvPicPr>
          <p:cNvPr id="6" name="Illustration" descr="Example of an illustration " title="Illustration for divider page"/>
          <p:cNvPicPr>
            <a:picLocks noGrp="1" noChangeAspect="1"/>
          </p:cNvPicPr>
          <p:nvPr>
            <p:ph type="pic" sz="quarter" idx="12"/>
          </p:nvPr>
        </p:nvPicPr>
        <p:blipFill>
          <a:blip r:embed="rId2">
            <a:extLst>
              <a:ext uri="{28A0092B-C50C-407E-A947-70E740481C1C}">
                <a14:useLocalDpi xmlns:a14="http://schemas.microsoft.com/office/drawing/2010/main"/>
              </a:ext>
            </a:extLst>
          </a:blip>
          <a:srcRect t="3112" b="3112"/>
          <a:stretch>
            <a:fillRect/>
          </a:stretch>
        </p:blipFill>
        <p:spPr bwMode="invGray">
          <a:xfrm>
            <a:off x="0" y="3427200"/>
            <a:ext cx="12195175" cy="3430800"/>
          </a:xfrm>
        </p:spPr>
      </p:pic>
    </p:spTree>
    <p:extLst>
      <p:ext uri="{BB962C8B-B14F-4D97-AF65-F5344CB8AC3E}">
        <p14:creationId xmlns:p14="http://schemas.microsoft.com/office/powerpoint/2010/main" val="1160188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p:cNvSpPr>
            <a:spLocks noGrp="1"/>
          </p:cNvSpPr>
          <p:nvPr>
            <p:ph type="body" sz="quarter" idx="11"/>
          </p:nvPr>
        </p:nvSpPr>
        <p:spPr>
          <a:xfrm>
            <a:off x="504001" y="1308715"/>
            <a:ext cx="7092000" cy="4716000"/>
          </a:xfrm>
        </p:spPr>
        <p:txBody>
          <a:bodyPr/>
          <a:lstStyle/>
          <a:p>
            <a:pPr lvl="0"/>
            <a:r>
              <a:rPr lang="pl-PL" dirty="0"/>
              <a:t>„ </a:t>
            </a:r>
            <a:r>
              <a:rPr lang="pl-PL" dirty="0" err="1"/>
              <a:t>Helm</a:t>
            </a:r>
            <a:r>
              <a:rPr lang="pl-PL" dirty="0"/>
              <a:t> </a:t>
            </a:r>
            <a:r>
              <a:rPr lang="pl-PL" dirty="0" err="1"/>
              <a:t>is</a:t>
            </a:r>
            <a:r>
              <a:rPr lang="pl-PL" dirty="0"/>
              <a:t> a </a:t>
            </a:r>
            <a:r>
              <a:rPr lang="pl-PL" dirty="0" err="1"/>
              <a:t>tool</a:t>
            </a:r>
            <a:r>
              <a:rPr lang="pl-PL" dirty="0"/>
              <a:t> </a:t>
            </a:r>
            <a:r>
              <a:rPr lang="pl-PL" dirty="0" err="1"/>
              <a:t>that</a:t>
            </a:r>
            <a:r>
              <a:rPr lang="pl-PL" dirty="0"/>
              <a:t> </a:t>
            </a:r>
            <a:r>
              <a:rPr lang="pl-PL" dirty="0" err="1"/>
              <a:t>streamlines</a:t>
            </a:r>
            <a:r>
              <a:rPr lang="pl-PL" dirty="0"/>
              <a:t> </a:t>
            </a:r>
            <a:r>
              <a:rPr lang="pl-PL" dirty="0" err="1"/>
              <a:t>installing</a:t>
            </a:r>
            <a:r>
              <a:rPr lang="pl-PL" dirty="0"/>
              <a:t> and </a:t>
            </a:r>
            <a:r>
              <a:rPr lang="pl-PL" dirty="0" err="1"/>
              <a:t>managing</a:t>
            </a:r>
            <a:r>
              <a:rPr lang="pl-PL" dirty="0"/>
              <a:t> </a:t>
            </a:r>
            <a:r>
              <a:rPr lang="pl-PL" dirty="0" err="1"/>
              <a:t>Kubernetes</a:t>
            </a:r>
            <a:r>
              <a:rPr lang="pl-PL" dirty="0"/>
              <a:t> </a:t>
            </a:r>
            <a:r>
              <a:rPr lang="pl-PL" dirty="0" err="1"/>
              <a:t>applications</a:t>
            </a:r>
            <a:r>
              <a:rPr lang="pl-PL" dirty="0"/>
              <a:t>. </a:t>
            </a:r>
            <a:r>
              <a:rPr lang="pl-PL" dirty="0" err="1"/>
              <a:t>Think</a:t>
            </a:r>
            <a:r>
              <a:rPr lang="pl-PL" dirty="0"/>
              <a:t> of </a:t>
            </a:r>
            <a:r>
              <a:rPr lang="pl-PL" dirty="0" err="1"/>
              <a:t>it</a:t>
            </a:r>
            <a:r>
              <a:rPr lang="pl-PL" dirty="0"/>
              <a:t> </a:t>
            </a:r>
            <a:r>
              <a:rPr lang="pl-PL" dirty="0" err="1"/>
              <a:t>like</a:t>
            </a:r>
            <a:r>
              <a:rPr lang="pl-PL" dirty="0"/>
              <a:t> </a:t>
            </a:r>
            <a:r>
              <a:rPr lang="pl-PL" dirty="0" err="1"/>
              <a:t>apt</a:t>
            </a:r>
            <a:r>
              <a:rPr lang="pl-PL" dirty="0"/>
              <a:t>/</a:t>
            </a:r>
            <a:r>
              <a:rPr lang="pl-PL" dirty="0" err="1"/>
              <a:t>yum</a:t>
            </a:r>
            <a:r>
              <a:rPr lang="pl-PL" dirty="0"/>
              <a:t>/</a:t>
            </a:r>
            <a:r>
              <a:rPr lang="pl-PL" dirty="0" err="1"/>
              <a:t>homebrew</a:t>
            </a:r>
            <a:r>
              <a:rPr lang="pl-PL" dirty="0"/>
              <a:t> for </a:t>
            </a:r>
            <a:r>
              <a:rPr lang="pl-PL" dirty="0" err="1"/>
              <a:t>Kubernetes</a:t>
            </a:r>
            <a:r>
              <a:rPr lang="pl-PL" dirty="0"/>
              <a:t>.”</a:t>
            </a:r>
          </a:p>
          <a:p>
            <a:pPr marL="342900" indent="-342900">
              <a:buFont typeface="Arial" panose="020B0604020202020204" pitchFamily="34" charset="0"/>
              <a:buChar char="•"/>
            </a:pPr>
            <a:r>
              <a:rPr lang="pl-PL" dirty="0" err="1"/>
              <a:t>Helm</a:t>
            </a:r>
            <a:r>
              <a:rPr lang="pl-PL" dirty="0"/>
              <a:t> </a:t>
            </a:r>
            <a:r>
              <a:rPr lang="pl-PL" dirty="0" err="1"/>
              <a:t>has</a:t>
            </a:r>
            <a:r>
              <a:rPr lang="pl-PL" dirty="0"/>
              <a:t> </a:t>
            </a:r>
            <a:r>
              <a:rPr lang="pl-PL" dirty="0" err="1"/>
              <a:t>two</a:t>
            </a:r>
            <a:r>
              <a:rPr lang="pl-PL" dirty="0"/>
              <a:t> </a:t>
            </a:r>
            <a:r>
              <a:rPr lang="pl-PL" dirty="0" err="1"/>
              <a:t>parts</a:t>
            </a:r>
            <a:r>
              <a:rPr lang="pl-PL" dirty="0"/>
              <a:t>: a </a:t>
            </a:r>
            <a:r>
              <a:rPr lang="pl-PL" dirty="0" err="1"/>
              <a:t>client</a:t>
            </a:r>
            <a:r>
              <a:rPr lang="pl-PL" dirty="0"/>
              <a:t> (</a:t>
            </a:r>
            <a:r>
              <a:rPr lang="pl-PL" dirty="0" err="1">
                <a:solidFill>
                  <a:schemeClr val="accent1"/>
                </a:solidFill>
              </a:rPr>
              <a:t>helm</a:t>
            </a:r>
            <a:r>
              <a:rPr lang="pl-PL" dirty="0"/>
              <a:t>) and a </a:t>
            </a:r>
            <a:r>
              <a:rPr lang="pl-PL" dirty="0" err="1"/>
              <a:t>server</a:t>
            </a:r>
            <a:r>
              <a:rPr lang="pl-PL" dirty="0"/>
              <a:t> (</a:t>
            </a:r>
            <a:r>
              <a:rPr lang="pl-PL" dirty="0" err="1">
                <a:solidFill>
                  <a:schemeClr val="accent1"/>
                </a:solidFill>
              </a:rPr>
              <a:t>tiller</a:t>
            </a:r>
            <a:r>
              <a:rPr lang="pl-PL" dirty="0"/>
              <a:t>)</a:t>
            </a:r>
          </a:p>
          <a:p>
            <a:pPr marL="342900" indent="-342900">
              <a:buFont typeface="Arial" panose="020B0604020202020204" pitchFamily="34" charset="0"/>
              <a:buChar char="•"/>
            </a:pPr>
            <a:r>
              <a:rPr lang="pl-PL" dirty="0" err="1"/>
              <a:t>Tiller</a:t>
            </a:r>
            <a:r>
              <a:rPr lang="pl-PL" dirty="0"/>
              <a:t> </a:t>
            </a:r>
            <a:r>
              <a:rPr lang="pl-PL" dirty="0" err="1"/>
              <a:t>runs</a:t>
            </a:r>
            <a:r>
              <a:rPr lang="pl-PL" dirty="0"/>
              <a:t> </a:t>
            </a:r>
            <a:r>
              <a:rPr lang="pl-PL" dirty="0" err="1"/>
              <a:t>inside</a:t>
            </a:r>
            <a:r>
              <a:rPr lang="pl-PL" dirty="0"/>
              <a:t> of </a:t>
            </a:r>
            <a:r>
              <a:rPr lang="pl-PL" dirty="0" err="1"/>
              <a:t>your</a:t>
            </a:r>
            <a:r>
              <a:rPr lang="pl-PL" dirty="0"/>
              <a:t> </a:t>
            </a:r>
            <a:r>
              <a:rPr lang="pl-PL" dirty="0" err="1"/>
              <a:t>Kubernetes</a:t>
            </a:r>
            <a:r>
              <a:rPr lang="pl-PL" dirty="0"/>
              <a:t> </a:t>
            </a:r>
            <a:r>
              <a:rPr lang="pl-PL" dirty="0" err="1"/>
              <a:t>cluster</a:t>
            </a:r>
            <a:r>
              <a:rPr lang="pl-PL" dirty="0"/>
              <a:t>, and </a:t>
            </a:r>
            <a:r>
              <a:rPr lang="pl-PL" dirty="0" err="1"/>
              <a:t>manages</a:t>
            </a:r>
            <a:r>
              <a:rPr lang="pl-PL" dirty="0"/>
              <a:t> </a:t>
            </a:r>
            <a:r>
              <a:rPr lang="pl-PL" dirty="0" err="1">
                <a:solidFill>
                  <a:schemeClr val="accent1"/>
                </a:solidFill>
              </a:rPr>
              <a:t>releases</a:t>
            </a:r>
            <a:r>
              <a:rPr lang="pl-PL" dirty="0"/>
              <a:t> (</a:t>
            </a:r>
            <a:r>
              <a:rPr lang="pl-PL" dirty="0" err="1"/>
              <a:t>installations</a:t>
            </a:r>
            <a:r>
              <a:rPr lang="pl-PL" dirty="0"/>
              <a:t>) of </a:t>
            </a:r>
            <a:r>
              <a:rPr lang="pl-PL" dirty="0" err="1"/>
              <a:t>your</a:t>
            </a:r>
            <a:r>
              <a:rPr lang="pl-PL" dirty="0"/>
              <a:t> </a:t>
            </a:r>
            <a:r>
              <a:rPr lang="pl-PL" dirty="0" err="1"/>
              <a:t>charts</a:t>
            </a:r>
            <a:r>
              <a:rPr lang="pl-PL" dirty="0"/>
              <a:t>.</a:t>
            </a:r>
          </a:p>
          <a:p>
            <a:pPr marL="342900" indent="-342900">
              <a:buFont typeface="Arial" panose="020B0604020202020204" pitchFamily="34" charset="0"/>
              <a:buChar char="•"/>
            </a:pPr>
            <a:r>
              <a:rPr lang="pl-PL" dirty="0" err="1">
                <a:solidFill>
                  <a:schemeClr val="accent1"/>
                </a:solidFill>
              </a:rPr>
              <a:t>Helm</a:t>
            </a:r>
            <a:r>
              <a:rPr lang="pl-PL" dirty="0"/>
              <a:t> </a:t>
            </a:r>
            <a:r>
              <a:rPr lang="pl-PL" dirty="0" err="1"/>
              <a:t>runs</a:t>
            </a:r>
            <a:r>
              <a:rPr lang="pl-PL" dirty="0"/>
              <a:t> on </a:t>
            </a:r>
            <a:r>
              <a:rPr lang="pl-PL" dirty="0" err="1"/>
              <a:t>your</a:t>
            </a:r>
            <a:r>
              <a:rPr lang="pl-PL" dirty="0"/>
              <a:t> laptop, CI/CD, </a:t>
            </a:r>
            <a:r>
              <a:rPr lang="pl-PL" dirty="0" err="1"/>
              <a:t>or</a:t>
            </a:r>
            <a:r>
              <a:rPr lang="pl-PL" dirty="0"/>
              <a:t> </a:t>
            </a:r>
            <a:r>
              <a:rPr lang="pl-PL" dirty="0" err="1"/>
              <a:t>wherever</a:t>
            </a:r>
            <a:r>
              <a:rPr lang="pl-PL" dirty="0"/>
              <a:t> </a:t>
            </a:r>
            <a:r>
              <a:rPr lang="pl-PL" dirty="0" err="1"/>
              <a:t>you</a:t>
            </a:r>
            <a:r>
              <a:rPr lang="pl-PL" dirty="0"/>
              <a:t> want </a:t>
            </a:r>
            <a:r>
              <a:rPr lang="pl-PL" dirty="0" err="1"/>
              <a:t>it</a:t>
            </a:r>
            <a:r>
              <a:rPr lang="pl-PL" dirty="0"/>
              <a:t> to run.</a:t>
            </a:r>
          </a:p>
          <a:p>
            <a:pPr marL="342900" lvl="0" indent="-342900">
              <a:buFont typeface="Arial" panose="020B0604020202020204" pitchFamily="34" charset="0"/>
              <a:buChar char="•"/>
            </a:pPr>
            <a:r>
              <a:rPr lang="pl-PL" dirty="0" err="1"/>
              <a:t>Charts</a:t>
            </a:r>
            <a:r>
              <a:rPr lang="pl-PL" dirty="0"/>
              <a:t> </a:t>
            </a:r>
            <a:r>
              <a:rPr lang="pl-PL" dirty="0" err="1"/>
              <a:t>are</a:t>
            </a:r>
            <a:r>
              <a:rPr lang="pl-PL" dirty="0"/>
              <a:t> </a:t>
            </a:r>
            <a:r>
              <a:rPr lang="pl-PL" dirty="0" err="1"/>
              <a:t>Helm</a:t>
            </a:r>
            <a:r>
              <a:rPr lang="pl-PL" dirty="0"/>
              <a:t> </a:t>
            </a:r>
            <a:r>
              <a:rPr lang="pl-PL" dirty="0" err="1"/>
              <a:t>packages</a:t>
            </a:r>
            <a:r>
              <a:rPr lang="pl-PL" dirty="0"/>
              <a:t> </a:t>
            </a:r>
            <a:r>
              <a:rPr lang="pl-PL" dirty="0" err="1"/>
              <a:t>that</a:t>
            </a:r>
            <a:r>
              <a:rPr lang="pl-PL" dirty="0"/>
              <a:t> </a:t>
            </a:r>
            <a:r>
              <a:rPr lang="pl-PL" dirty="0" err="1"/>
              <a:t>contain</a:t>
            </a:r>
            <a:r>
              <a:rPr lang="pl-PL" dirty="0"/>
              <a:t> </a:t>
            </a:r>
            <a:r>
              <a:rPr lang="pl-PL" dirty="0" err="1"/>
              <a:t>at</a:t>
            </a:r>
            <a:r>
              <a:rPr lang="pl-PL" dirty="0"/>
              <a:t> </a:t>
            </a:r>
            <a:r>
              <a:rPr lang="pl-PL" dirty="0" err="1"/>
              <a:t>least</a:t>
            </a:r>
            <a:r>
              <a:rPr lang="pl-PL" dirty="0"/>
              <a:t> </a:t>
            </a:r>
            <a:r>
              <a:rPr lang="pl-PL" dirty="0" err="1"/>
              <a:t>two</a:t>
            </a:r>
            <a:r>
              <a:rPr lang="pl-PL" dirty="0"/>
              <a:t> </a:t>
            </a:r>
            <a:r>
              <a:rPr lang="pl-PL" dirty="0" err="1"/>
              <a:t>things</a:t>
            </a:r>
            <a:r>
              <a:rPr lang="pl-PL" dirty="0"/>
              <a:t>:</a:t>
            </a:r>
          </a:p>
          <a:p>
            <a:pPr marL="522864" lvl="1" indent="-342900">
              <a:buFont typeface="Arial" panose="020B0604020202020204" pitchFamily="34" charset="0"/>
              <a:buChar char="•"/>
            </a:pPr>
            <a:r>
              <a:rPr lang="pl-PL" dirty="0"/>
              <a:t>A </a:t>
            </a:r>
            <a:r>
              <a:rPr lang="pl-PL" dirty="0" err="1"/>
              <a:t>description</a:t>
            </a:r>
            <a:r>
              <a:rPr lang="pl-PL" dirty="0"/>
              <a:t> of the </a:t>
            </a:r>
            <a:r>
              <a:rPr lang="pl-PL" dirty="0" err="1"/>
              <a:t>package</a:t>
            </a:r>
            <a:r>
              <a:rPr lang="pl-PL" dirty="0"/>
              <a:t> (</a:t>
            </a:r>
            <a:r>
              <a:rPr lang="pl-PL" dirty="0" err="1">
                <a:solidFill>
                  <a:schemeClr val="accent1"/>
                </a:solidFill>
              </a:rPr>
              <a:t>Chart.yaml</a:t>
            </a:r>
            <a:r>
              <a:rPr lang="pl-PL" dirty="0"/>
              <a:t>)</a:t>
            </a:r>
          </a:p>
          <a:p>
            <a:pPr marL="522864" lvl="1" indent="-342900">
              <a:buFont typeface="Arial" panose="020B0604020202020204" pitchFamily="34" charset="0"/>
              <a:buChar char="•"/>
            </a:pPr>
            <a:r>
              <a:rPr lang="pl-PL" dirty="0"/>
              <a:t>One </a:t>
            </a:r>
            <a:r>
              <a:rPr lang="pl-PL" dirty="0" err="1"/>
              <a:t>or</a:t>
            </a:r>
            <a:r>
              <a:rPr lang="pl-PL" dirty="0"/>
              <a:t> </a:t>
            </a:r>
            <a:r>
              <a:rPr lang="pl-PL" dirty="0" err="1"/>
              <a:t>more</a:t>
            </a:r>
            <a:r>
              <a:rPr lang="pl-PL" dirty="0"/>
              <a:t> </a:t>
            </a:r>
            <a:r>
              <a:rPr lang="pl-PL" dirty="0" err="1"/>
              <a:t>templates</a:t>
            </a:r>
            <a:r>
              <a:rPr lang="pl-PL" dirty="0"/>
              <a:t>, </a:t>
            </a:r>
            <a:r>
              <a:rPr lang="pl-PL" dirty="0" err="1"/>
              <a:t>which</a:t>
            </a:r>
            <a:r>
              <a:rPr lang="pl-PL" dirty="0"/>
              <a:t> </a:t>
            </a:r>
            <a:r>
              <a:rPr lang="pl-PL" dirty="0" err="1"/>
              <a:t>contain</a:t>
            </a:r>
            <a:r>
              <a:rPr lang="pl-PL" dirty="0"/>
              <a:t> </a:t>
            </a:r>
            <a:r>
              <a:rPr lang="pl-PL" dirty="0" err="1"/>
              <a:t>Kubernetes</a:t>
            </a:r>
            <a:r>
              <a:rPr lang="pl-PL" dirty="0"/>
              <a:t> manifest </a:t>
            </a:r>
            <a:r>
              <a:rPr lang="pl-PL" dirty="0" err="1"/>
              <a:t>files</a:t>
            </a:r>
            <a:endParaRPr lang="en-US" dirty="0"/>
          </a:p>
        </p:txBody>
      </p:sp>
      <p:sp>
        <p:nvSpPr>
          <p:cNvPr id="2" name="Title"/>
          <p:cNvSpPr>
            <a:spLocks noGrp="1"/>
          </p:cNvSpPr>
          <p:nvPr>
            <p:ph type="title"/>
          </p:nvPr>
        </p:nvSpPr>
        <p:spPr/>
        <p:txBody>
          <a:bodyPr/>
          <a:lstStyle/>
          <a:p>
            <a:r>
              <a:rPr lang="en-US" dirty="0"/>
              <a:t>What is Helm?</a:t>
            </a:r>
          </a:p>
        </p:txBody>
      </p:sp>
      <p:pic>
        <p:nvPicPr>
          <p:cNvPr id="10" name="Grafika 9">
            <a:extLst>
              <a:ext uri="{FF2B5EF4-FFF2-40B4-BE49-F238E27FC236}">
                <a16:creationId xmlns:a16="http://schemas.microsoft.com/office/drawing/2014/main" id="{20927F37-BA76-3E4D-9275-DA88DF643A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33490" y="873332"/>
            <a:ext cx="4094411" cy="4226490"/>
          </a:xfrm>
          <a:prstGeom prst="rect">
            <a:avLst/>
          </a:prstGeom>
        </p:spPr>
      </p:pic>
    </p:spTree>
    <p:extLst>
      <p:ext uri="{BB962C8B-B14F-4D97-AF65-F5344CB8AC3E}">
        <p14:creationId xmlns:p14="http://schemas.microsoft.com/office/powerpoint/2010/main" val="2468716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p:cNvSpPr>
            <a:spLocks noGrp="1"/>
          </p:cNvSpPr>
          <p:nvPr>
            <p:ph type="body" sz="quarter" idx="11"/>
          </p:nvPr>
        </p:nvSpPr>
        <p:spPr/>
        <p:txBody>
          <a:bodyPr/>
          <a:lstStyle/>
          <a:p>
            <a:pPr lvl="0"/>
            <a:r>
              <a:rPr lang="en-US" dirty="0" err="1">
                <a:solidFill>
                  <a:schemeClr val="accent1"/>
                </a:solidFill>
              </a:rPr>
              <a:t>Chart.yaml</a:t>
            </a:r>
            <a:r>
              <a:rPr lang="en-US" dirty="0"/>
              <a:t> – Metadata of the chart (name, version, maintainers)</a:t>
            </a:r>
          </a:p>
          <a:p>
            <a:pPr lvl="0"/>
            <a:r>
              <a:rPr lang="en-US" dirty="0">
                <a:solidFill>
                  <a:schemeClr val="accent1"/>
                </a:solidFill>
              </a:rPr>
              <a:t>Charts directory </a:t>
            </a:r>
            <a:r>
              <a:rPr lang="en-US" dirty="0"/>
              <a:t>– Your local dependencies </a:t>
            </a:r>
          </a:p>
          <a:p>
            <a:pPr lvl="0"/>
            <a:r>
              <a:rPr lang="en-US" dirty="0">
                <a:solidFill>
                  <a:schemeClr val="accent1"/>
                </a:solidFill>
              </a:rPr>
              <a:t>Templates directory </a:t>
            </a:r>
            <a:r>
              <a:rPr lang="en-US" dirty="0"/>
              <a:t>– Your code: </a:t>
            </a:r>
            <a:r>
              <a:rPr lang="en-US" dirty="0" err="1"/>
              <a:t>kubernetes</a:t>
            </a:r>
            <a:r>
              <a:rPr lang="en-US" dirty="0"/>
              <a:t> manifests + go based templates </a:t>
            </a:r>
          </a:p>
          <a:p>
            <a:pPr lvl="0"/>
            <a:r>
              <a:rPr lang="en-US" dirty="0" err="1">
                <a:solidFill>
                  <a:schemeClr val="accent1"/>
                </a:solidFill>
              </a:rPr>
              <a:t>Values.yaml</a:t>
            </a:r>
            <a:r>
              <a:rPr lang="en-US" dirty="0">
                <a:solidFill>
                  <a:schemeClr val="accent1"/>
                </a:solidFill>
              </a:rPr>
              <a:t> </a:t>
            </a:r>
            <a:r>
              <a:rPr lang="en-US" dirty="0"/>
              <a:t>– Your default values. </a:t>
            </a:r>
            <a:endParaRPr lang="en-US" dirty="0">
              <a:solidFill>
                <a:schemeClr val="accent1"/>
              </a:solidFill>
            </a:endParaRPr>
          </a:p>
        </p:txBody>
      </p:sp>
      <p:sp>
        <p:nvSpPr>
          <p:cNvPr id="2" name="Title"/>
          <p:cNvSpPr>
            <a:spLocks noGrp="1"/>
          </p:cNvSpPr>
          <p:nvPr>
            <p:ph type="title"/>
          </p:nvPr>
        </p:nvSpPr>
        <p:spPr/>
        <p:txBody>
          <a:bodyPr/>
          <a:lstStyle/>
          <a:p>
            <a:r>
              <a:rPr lang="en-US" dirty="0"/>
              <a:t>Example Chart structure</a:t>
            </a:r>
          </a:p>
        </p:txBody>
      </p:sp>
      <p:pic>
        <p:nvPicPr>
          <p:cNvPr id="14" name="Obraz 13">
            <a:extLst>
              <a:ext uri="{FF2B5EF4-FFF2-40B4-BE49-F238E27FC236}">
                <a16:creationId xmlns:a16="http://schemas.microsoft.com/office/drawing/2014/main" id="{EFF4AA23-243E-FF4E-95B7-FBEF0CADF621}"/>
              </a:ext>
            </a:extLst>
          </p:cNvPr>
          <p:cNvPicPr>
            <a:picLocks noChangeAspect="1"/>
          </p:cNvPicPr>
          <p:nvPr/>
        </p:nvPicPr>
        <p:blipFill>
          <a:blip r:embed="rId2"/>
          <a:stretch>
            <a:fillRect/>
          </a:stretch>
        </p:blipFill>
        <p:spPr>
          <a:xfrm>
            <a:off x="5615999" y="0"/>
            <a:ext cx="3035300" cy="2120900"/>
          </a:xfrm>
          <a:prstGeom prst="rect">
            <a:avLst/>
          </a:prstGeom>
          <a:effectLst>
            <a:softEdge rad="63500"/>
          </a:effectLst>
        </p:spPr>
      </p:pic>
      <p:pic>
        <p:nvPicPr>
          <p:cNvPr id="16" name="Obraz 15">
            <a:extLst>
              <a:ext uri="{FF2B5EF4-FFF2-40B4-BE49-F238E27FC236}">
                <a16:creationId xmlns:a16="http://schemas.microsoft.com/office/drawing/2014/main" id="{5E188A53-6C5D-114B-9604-C7CBB4F1AC28}"/>
              </a:ext>
            </a:extLst>
          </p:cNvPr>
          <p:cNvPicPr>
            <a:picLocks noChangeAspect="1"/>
          </p:cNvPicPr>
          <p:nvPr/>
        </p:nvPicPr>
        <p:blipFill>
          <a:blip r:embed="rId3"/>
          <a:stretch>
            <a:fillRect/>
          </a:stretch>
        </p:blipFill>
        <p:spPr>
          <a:xfrm>
            <a:off x="5615999" y="2253854"/>
            <a:ext cx="6235700" cy="1905000"/>
          </a:xfrm>
          <a:prstGeom prst="rect">
            <a:avLst/>
          </a:prstGeom>
          <a:effectLst>
            <a:softEdge rad="12700"/>
          </a:effectLst>
        </p:spPr>
      </p:pic>
      <p:pic>
        <p:nvPicPr>
          <p:cNvPr id="18" name="Obraz 17">
            <a:extLst>
              <a:ext uri="{FF2B5EF4-FFF2-40B4-BE49-F238E27FC236}">
                <a16:creationId xmlns:a16="http://schemas.microsoft.com/office/drawing/2014/main" id="{D6268B11-9EFF-0B49-AAE2-A4837EAEA193}"/>
              </a:ext>
            </a:extLst>
          </p:cNvPr>
          <p:cNvPicPr>
            <a:picLocks noChangeAspect="1"/>
          </p:cNvPicPr>
          <p:nvPr/>
        </p:nvPicPr>
        <p:blipFill>
          <a:blip r:embed="rId4"/>
          <a:stretch>
            <a:fillRect/>
          </a:stretch>
        </p:blipFill>
        <p:spPr>
          <a:xfrm>
            <a:off x="5615999" y="4322654"/>
            <a:ext cx="2247900" cy="2146300"/>
          </a:xfrm>
          <a:prstGeom prst="rect">
            <a:avLst/>
          </a:prstGeom>
        </p:spPr>
      </p:pic>
    </p:spTree>
    <p:extLst>
      <p:ext uri="{BB962C8B-B14F-4D97-AF65-F5344CB8AC3E}">
        <p14:creationId xmlns:p14="http://schemas.microsoft.com/office/powerpoint/2010/main" val="4154867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5F740BF-5D63-0B42-BCD5-2D7A5F770738}"/>
              </a:ext>
            </a:extLst>
          </p:cNvPr>
          <p:cNvSpPr>
            <a:spLocks noGrp="1"/>
          </p:cNvSpPr>
          <p:nvPr>
            <p:ph type="body" sz="quarter" idx="10"/>
          </p:nvPr>
        </p:nvSpPr>
        <p:spPr/>
        <p:txBody>
          <a:bodyPr/>
          <a:lstStyle/>
          <a:p>
            <a:pPr marL="342900" indent="-342900">
              <a:buFont typeface="Arial" panose="020B0604020202020204" pitchFamily="34" charset="0"/>
              <a:buChar char="•"/>
            </a:pPr>
            <a:r>
              <a:rPr lang="pl-PL" dirty="0" err="1"/>
              <a:t>Official</a:t>
            </a:r>
            <a:r>
              <a:rPr lang="pl-PL" dirty="0"/>
              <a:t> </a:t>
            </a:r>
            <a:r>
              <a:rPr lang="pl-PL" dirty="0" err="1"/>
              <a:t>helm</a:t>
            </a:r>
            <a:r>
              <a:rPr lang="pl-PL" dirty="0"/>
              <a:t> </a:t>
            </a:r>
            <a:r>
              <a:rPr lang="pl-PL" dirty="0" err="1"/>
              <a:t>repository</a:t>
            </a:r>
            <a:r>
              <a:rPr lang="pl-PL" dirty="0"/>
              <a:t>: </a:t>
            </a:r>
            <a:r>
              <a:rPr lang="pl-PL" dirty="0">
                <a:hlinkClick r:id="rId2"/>
              </a:rPr>
              <a:t>https://github.com/kubernetes/charts</a:t>
            </a:r>
            <a:endParaRPr lang="pl-PL" dirty="0"/>
          </a:p>
          <a:p>
            <a:pPr marL="342900" indent="-342900">
              <a:buFont typeface="Arial" panose="020B0604020202020204" pitchFamily="34" charset="0"/>
              <a:buChar char="•"/>
            </a:pPr>
            <a:r>
              <a:rPr lang="pl-PL" dirty="0" err="1"/>
              <a:t>Github</a:t>
            </a:r>
            <a:r>
              <a:rPr lang="pl-PL" dirty="0"/>
              <a:t> </a:t>
            </a:r>
            <a:r>
              <a:rPr lang="pl-PL" dirty="0" err="1"/>
              <a:t>based</a:t>
            </a:r>
            <a:r>
              <a:rPr lang="pl-PL" dirty="0"/>
              <a:t> </a:t>
            </a:r>
            <a:r>
              <a:rPr lang="pl-PL" dirty="0" err="1"/>
              <a:t>repositories</a:t>
            </a:r>
            <a:r>
              <a:rPr lang="pl-PL" dirty="0"/>
              <a:t>: </a:t>
            </a:r>
          </a:p>
          <a:p>
            <a:pPr marL="522864" lvl="1" indent="-342900">
              <a:buFont typeface="Arial" panose="020B0604020202020204" pitchFamily="34" charset="0"/>
              <a:buChar char="•"/>
            </a:pPr>
            <a:r>
              <a:rPr lang="pl-PL" dirty="0">
                <a:hlinkClick r:id="rId3"/>
              </a:rPr>
              <a:t>https://github.com/kubernetes-helm/monocular/tree/master/deployment/monocular</a:t>
            </a:r>
            <a:endParaRPr lang="pl-PL" dirty="0"/>
          </a:p>
          <a:p>
            <a:pPr marL="522864" lvl="1" indent="-342900">
              <a:buFont typeface="Arial" panose="020B0604020202020204" pitchFamily="34" charset="0"/>
              <a:buChar char="•"/>
            </a:pPr>
            <a:r>
              <a:rPr lang="pl-PL" dirty="0">
                <a:hlinkClick r:id="rId4"/>
              </a:rPr>
              <a:t>https://raw.githubusercontent.com/SAPHybrisGliwice/devops-community_chapter2/master/JB-helm</a:t>
            </a:r>
            <a:endParaRPr lang="pl-PL" dirty="0"/>
          </a:p>
          <a:p>
            <a:pPr marL="342900" indent="-342900">
              <a:buFont typeface="Arial" panose="020B0604020202020204" pitchFamily="34" charset="0"/>
              <a:buChar char="•"/>
            </a:pPr>
            <a:r>
              <a:rPr lang="pl-PL" dirty="0" err="1"/>
              <a:t>Support</a:t>
            </a:r>
            <a:r>
              <a:rPr lang="pl-PL" dirty="0"/>
              <a:t> for </a:t>
            </a:r>
            <a:r>
              <a:rPr lang="pl-PL" dirty="0" err="1"/>
              <a:t>private</a:t>
            </a:r>
            <a:r>
              <a:rPr lang="pl-PL" dirty="0"/>
              <a:t> </a:t>
            </a:r>
            <a:r>
              <a:rPr lang="pl-PL" dirty="0" err="1"/>
              <a:t>repositories</a:t>
            </a:r>
            <a:r>
              <a:rPr lang="pl-PL" dirty="0"/>
              <a:t>: </a:t>
            </a:r>
            <a:r>
              <a:rPr lang="pl-PL" dirty="0">
                <a:hlinkClick r:id="rId5"/>
              </a:rPr>
              <a:t>http://helm-repository.yrd.rot.hybris.com/</a:t>
            </a:r>
            <a:endParaRPr lang="pl-PL" dirty="0"/>
          </a:p>
          <a:p>
            <a:pPr marL="342900" indent="-342900">
              <a:buFont typeface="Arial" panose="020B0604020202020204" pitchFamily="34" charset="0"/>
              <a:buChar char="•"/>
            </a:pPr>
            <a:endParaRPr lang="pl-PL" dirty="0"/>
          </a:p>
        </p:txBody>
      </p:sp>
      <p:sp>
        <p:nvSpPr>
          <p:cNvPr id="7" name="Title"/>
          <p:cNvSpPr>
            <a:spLocks noGrp="1"/>
          </p:cNvSpPr>
          <p:nvPr>
            <p:ph type="title"/>
          </p:nvPr>
        </p:nvSpPr>
        <p:spPr/>
        <p:txBody>
          <a:bodyPr/>
          <a:lstStyle/>
          <a:p>
            <a:r>
              <a:rPr lang="en-US" dirty="0"/>
              <a:t>The helm </a:t>
            </a:r>
            <a:r>
              <a:rPr lang="en-US" dirty="0">
                <a:solidFill>
                  <a:schemeClr val="accent1"/>
                </a:solidFill>
              </a:rPr>
              <a:t>repo</a:t>
            </a:r>
          </a:p>
        </p:txBody>
      </p:sp>
    </p:spTree>
    <p:extLst>
      <p:ext uri="{BB962C8B-B14F-4D97-AF65-F5344CB8AC3E}">
        <p14:creationId xmlns:p14="http://schemas.microsoft.com/office/powerpoint/2010/main" val="4063406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p:cNvSpPr>
            <a:spLocks noGrp="1"/>
          </p:cNvSpPr>
          <p:nvPr>
            <p:ph type="ctrTitle"/>
          </p:nvPr>
        </p:nvSpPr>
        <p:spPr/>
        <p:txBody>
          <a:bodyPr/>
          <a:lstStyle/>
          <a:p>
            <a:r>
              <a:rPr lang="en-US" dirty="0"/>
              <a:t>Lets </a:t>
            </a:r>
            <a:r>
              <a:rPr lang="en-US" dirty="0">
                <a:solidFill>
                  <a:schemeClr val="accent1"/>
                </a:solidFill>
              </a:rPr>
              <a:t>improve</a:t>
            </a:r>
            <a:r>
              <a:rPr lang="en-US" dirty="0"/>
              <a:t> the previous deployments</a:t>
            </a:r>
          </a:p>
        </p:txBody>
      </p:sp>
    </p:spTree>
    <p:extLst>
      <p:ext uri="{BB962C8B-B14F-4D97-AF65-F5344CB8AC3E}">
        <p14:creationId xmlns:p14="http://schemas.microsoft.com/office/powerpoint/2010/main" val="854015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p:cNvSpPr>
            <a:spLocks noGrp="1"/>
          </p:cNvSpPr>
          <p:nvPr>
            <p:ph type="ctrTitle"/>
          </p:nvPr>
        </p:nvSpPr>
        <p:spPr/>
        <p:txBody>
          <a:bodyPr/>
          <a:lstStyle/>
          <a:p>
            <a:r>
              <a:rPr lang="en-US" dirty="0"/>
              <a:t>Some more </a:t>
            </a:r>
            <a:r>
              <a:rPr lang="en-US" dirty="0">
                <a:solidFill>
                  <a:schemeClr val="accent1"/>
                </a:solidFill>
              </a:rPr>
              <a:t>advanced</a:t>
            </a:r>
            <a:r>
              <a:rPr lang="en-US" dirty="0"/>
              <a:t> examples</a:t>
            </a:r>
          </a:p>
        </p:txBody>
      </p:sp>
    </p:spTree>
    <p:extLst>
      <p:ext uri="{BB962C8B-B14F-4D97-AF65-F5344CB8AC3E}">
        <p14:creationId xmlns:p14="http://schemas.microsoft.com/office/powerpoint/2010/main" val="17446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CF0BF199-89A4-3442-9D98-ACF0C0EACDA9}"/>
              </a:ext>
            </a:extLst>
          </p:cNvPr>
          <p:cNvSpPr>
            <a:spLocks noGrp="1"/>
          </p:cNvSpPr>
          <p:nvPr>
            <p:ph type="body" sz="quarter" idx="10"/>
          </p:nvPr>
        </p:nvSpPr>
        <p:spPr/>
        <p:txBody>
          <a:bodyPr/>
          <a:lstStyle/>
          <a:p>
            <a:pPr marL="342900" indent="-342900">
              <a:buFont typeface="Arial" panose="020B0604020202020204" pitchFamily="34" charset="0"/>
              <a:buChar char="•"/>
            </a:pPr>
            <a:r>
              <a:rPr lang="pl-PL" dirty="0" err="1"/>
              <a:t>View</a:t>
            </a:r>
            <a:r>
              <a:rPr lang="pl-PL" dirty="0"/>
              <a:t> </a:t>
            </a:r>
            <a:r>
              <a:rPr lang="pl-PL" dirty="0" err="1"/>
              <a:t>avaliable</a:t>
            </a:r>
            <a:r>
              <a:rPr lang="pl-PL" dirty="0"/>
              <a:t> </a:t>
            </a:r>
            <a:r>
              <a:rPr lang="pl-PL" dirty="0" err="1"/>
              <a:t>charts</a:t>
            </a:r>
            <a:r>
              <a:rPr lang="pl-PL" dirty="0"/>
              <a:t> (</a:t>
            </a:r>
            <a:r>
              <a:rPr lang="pl-PL" dirty="0" err="1"/>
              <a:t>official</a:t>
            </a:r>
            <a:r>
              <a:rPr lang="pl-PL" dirty="0"/>
              <a:t> and </a:t>
            </a:r>
            <a:r>
              <a:rPr lang="pl-PL" dirty="0" err="1"/>
              <a:t>private</a:t>
            </a:r>
            <a:r>
              <a:rPr lang="pl-PL" dirty="0"/>
              <a:t> </a:t>
            </a:r>
            <a:r>
              <a:rPr lang="pl-PL" dirty="0" err="1"/>
              <a:t>repos</a:t>
            </a:r>
            <a:r>
              <a:rPr lang="pl-PL" dirty="0"/>
              <a:t>)</a:t>
            </a:r>
          </a:p>
          <a:p>
            <a:pPr marL="342900" indent="-342900">
              <a:buFont typeface="Arial" panose="020B0604020202020204" pitchFamily="34" charset="0"/>
              <a:buChar char="•"/>
            </a:pPr>
            <a:r>
              <a:rPr lang="pl-PL" dirty="0" err="1"/>
              <a:t>View</a:t>
            </a:r>
            <a:r>
              <a:rPr lang="pl-PL" dirty="0"/>
              <a:t> </a:t>
            </a:r>
            <a:r>
              <a:rPr lang="pl-PL" dirty="0" err="1"/>
              <a:t>running</a:t>
            </a:r>
            <a:r>
              <a:rPr lang="pl-PL" dirty="0"/>
              <a:t> </a:t>
            </a:r>
            <a:r>
              <a:rPr lang="pl-PL" dirty="0" err="1"/>
              <a:t>deployments</a:t>
            </a:r>
            <a:endParaRPr lang="pl-PL" dirty="0"/>
          </a:p>
          <a:p>
            <a:pPr marL="342900" indent="-342900">
              <a:buFont typeface="Arial" panose="020B0604020202020204" pitchFamily="34" charset="0"/>
              <a:buChar char="•"/>
            </a:pPr>
            <a:r>
              <a:rPr lang="pl-PL" dirty="0" err="1"/>
              <a:t>Install</a:t>
            </a:r>
            <a:r>
              <a:rPr lang="pl-PL" dirty="0"/>
              <a:t> &amp; </a:t>
            </a:r>
            <a:r>
              <a:rPr lang="pl-PL" dirty="0" err="1"/>
              <a:t>delete</a:t>
            </a:r>
            <a:r>
              <a:rPr lang="pl-PL" dirty="0"/>
              <a:t> </a:t>
            </a:r>
            <a:r>
              <a:rPr lang="pl-PL" dirty="0" err="1"/>
              <a:t>deployments</a:t>
            </a:r>
            <a:endParaRPr lang="pl-PL" dirty="0"/>
          </a:p>
          <a:p>
            <a:pPr marL="342900" indent="-342900">
              <a:buFont typeface="Arial" panose="020B0604020202020204" pitchFamily="34" charset="0"/>
              <a:buChar char="•"/>
            </a:pPr>
            <a:endParaRPr lang="pl-PL" dirty="0"/>
          </a:p>
        </p:txBody>
      </p:sp>
      <p:sp>
        <p:nvSpPr>
          <p:cNvPr id="3" name="Tytuł 2">
            <a:extLst>
              <a:ext uri="{FF2B5EF4-FFF2-40B4-BE49-F238E27FC236}">
                <a16:creationId xmlns:a16="http://schemas.microsoft.com/office/drawing/2014/main" id="{6CF2A445-4E3B-F24D-B0AD-A1569C6B675F}"/>
              </a:ext>
            </a:extLst>
          </p:cNvPr>
          <p:cNvSpPr>
            <a:spLocks noGrp="1"/>
          </p:cNvSpPr>
          <p:nvPr>
            <p:ph type="title"/>
          </p:nvPr>
        </p:nvSpPr>
        <p:spPr/>
        <p:txBody>
          <a:bodyPr/>
          <a:lstStyle/>
          <a:p>
            <a:r>
              <a:rPr lang="pl-PL" dirty="0" err="1"/>
              <a:t>Monocular</a:t>
            </a:r>
            <a:r>
              <a:rPr lang="pl-PL" dirty="0"/>
              <a:t> – The </a:t>
            </a:r>
            <a:r>
              <a:rPr lang="pl-PL" dirty="0" err="1"/>
              <a:t>helm</a:t>
            </a:r>
            <a:r>
              <a:rPr lang="pl-PL" dirty="0"/>
              <a:t> </a:t>
            </a:r>
            <a:r>
              <a:rPr lang="pl-PL" dirty="0" err="1">
                <a:solidFill>
                  <a:schemeClr val="accent1"/>
                </a:solidFill>
              </a:rPr>
              <a:t>WebUI</a:t>
            </a:r>
            <a:endParaRPr lang="pl-PL" dirty="0">
              <a:solidFill>
                <a:schemeClr val="accent1"/>
              </a:solidFill>
            </a:endParaRPr>
          </a:p>
        </p:txBody>
      </p:sp>
      <p:pic>
        <p:nvPicPr>
          <p:cNvPr id="8" name="monocular_rNUGYV.mp4">
            <a:hlinkClick r:id="" action="ppaction://media"/>
            <a:extLst>
              <a:ext uri="{FF2B5EF4-FFF2-40B4-BE49-F238E27FC236}">
                <a16:creationId xmlns:a16="http://schemas.microsoft.com/office/drawing/2014/main" id="{9B8E4FB7-BC05-D34E-83F5-513411E837F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23514" y="1620000"/>
            <a:ext cx="5666963" cy="4716000"/>
          </a:xfrm>
          <a:prstGeom prst="rect">
            <a:avLst/>
          </a:prstGeom>
        </p:spPr>
      </p:pic>
    </p:spTree>
    <p:extLst>
      <p:ext uri="{BB962C8B-B14F-4D97-AF65-F5344CB8AC3E}">
        <p14:creationId xmlns:p14="http://schemas.microsoft.com/office/powerpoint/2010/main" val="2865787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E4D3071-3DAD-3441-99BB-1A697D99A294}"/>
              </a:ext>
            </a:extLst>
          </p:cNvPr>
          <p:cNvSpPr>
            <a:spLocks noGrp="1"/>
          </p:cNvSpPr>
          <p:nvPr>
            <p:ph type="body" sz="quarter" idx="10"/>
          </p:nvPr>
        </p:nvSpPr>
        <p:spPr/>
        <p:txBody>
          <a:bodyPr/>
          <a:lstStyle/>
          <a:p>
            <a:pPr marL="342900" indent="-342900">
              <a:buFont typeface="Arial" panose="020B0604020202020204" pitchFamily="34" charset="0"/>
              <a:buChar char="•"/>
            </a:pPr>
            <a:r>
              <a:rPr lang="pl-PL" dirty="0" err="1"/>
              <a:t>Our</a:t>
            </a:r>
            <a:r>
              <a:rPr lang="pl-PL" dirty="0"/>
              <a:t> </a:t>
            </a:r>
            <a:r>
              <a:rPr lang="pl-PL" dirty="0" err="1"/>
              <a:t>custom</a:t>
            </a:r>
            <a:r>
              <a:rPr lang="pl-PL" dirty="0"/>
              <a:t> </a:t>
            </a:r>
            <a:r>
              <a:rPr lang="pl-PL" dirty="0" err="1"/>
              <a:t>build</a:t>
            </a:r>
            <a:r>
              <a:rPr lang="pl-PL" dirty="0"/>
              <a:t> </a:t>
            </a:r>
            <a:r>
              <a:rPr lang="pl-PL" dirty="0" err="1"/>
              <a:t>solution</a:t>
            </a:r>
            <a:endParaRPr lang="pl-PL" dirty="0"/>
          </a:p>
          <a:p>
            <a:pPr marL="342900" indent="-342900">
              <a:buFont typeface="Arial" panose="020B0604020202020204" pitchFamily="34" charset="0"/>
              <a:buChar char="•"/>
            </a:pPr>
            <a:r>
              <a:rPr lang="pl-PL" dirty="0" err="1"/>
              <a:t>Enables</a:t>
            </a:r>
            <a:r>
              <a:rPr lang="pl-PL" dirty="0"/>
              <a:t> log </a:t>
            </a:r>
            <a:r>
              <a:rPr lang="pl-PL" dirty="0" err="1"/>
              <a:t>aggregation</a:t>
            </a:r>
            <a:r>
              <a:rPr lang="pl-PL" dirty="0"/>
              <a:t> and </a:t>
            </a:r>
            <a:r>
              <a:rPr lang="pl-PL" dirty="0" err="1"/>
              <a:t>analytics</a:t>
            </a:r>
            <a:r>
              <a:rPr lang="pl-PL" dirty="0"/>
              <a:t> for </a:t>
            </a:r>
            <a:r>
              <a:rPr lang="pl-PL" dirty="0" err="1"/>
              <a:t>cluster</a:t>
            </a:r>
            <a:endParaRPr lang="pl-PL" dirty="0"/>
          </a:p>
          <a:p>
            <a:pPr marL="342900" indent="-342900">
              <a:buFont typeface="Arial" panose="020B0604020202020204" pitchFamily="34" charset="0"/>
              <a:buChar char="•"/>
            </a:pPr>
            <a:r>
              <a:rPr lang="pl-PL" dirty="0"/>
              <a:t>Access to </a:t>
            </a:r>
            <a:r>
              <a:rPr lang="pl-PL" dirty="0" err="1"/>
              <a:t>kubernetes</a:t>
            </a:r>
            <a:r>
              <a:rPr lang="pl-PL" dirty="0"/>
              <a:t> </a:t>
            </a:r>
            <a:r>
              <a:rPr lang="pl-PL" dirty="0" err="1"/>
              <a:t>metadata</a:t>
            </a:r>
            <a:r>
              <a:rPr lang="pl-PL" dirty="0"/>
              <a:t> (manifest </a:t>
            </a:r>
            <a:r>
              <a:rPr lang="pl-PL" dirty="0" err="1"/>
              <a:t>labels</a:t>
            </a:r>
            <a:r>
              <a:rPr lang="pl-PL" dirty="0"/>
              <a:t>, </a:t>
            </a:r>
            <a:r>
              <a:rPr lang="pl-PL" dirty="0" err="1"/>
              <a:t>node</a:t>
            </a:r>
            <a:r>
              <a:rPr lang="pl-PL" dirty="0"/>
              <a:t> </a:t>
            </a:r>
            <a:r>
              <a:rPr lang="pl-PL" dirty="0" err="1"/>
              <a:t>labels</a:t>
            </a:r>
            <a:r>
              <a:rPr lang="pl-PL" dirty="0"/>
              <a:t>, </a:t>
            </a:r>
            <a:r>
              <a:rPr lang="pl-PL" dirty="0" err="1"/>
              <a:t>docker</a:t>
            </a:r>
            <a:r>
              <a:rPr lang="pl-PL"/>
              <a:t> info)</a:t>
            </a:r>
          </a:p>
          <a:p>
            <a:pPr marL="342900" indent="-342900">
              <a:buFont typeface="Arial" panose="020B0604020202020204" pitchFamily="34" charset="0"/>
              <a:buChar char="•"/>
            </a:pPr>
            <a:endParaRPr lang="pl-PL" dirty="0"/>
          </a:p>
          <a:p>
            <a:pPr marL="342900" indent="-342900">
              <a:buFont typeface="Arial" panose="020B0604020202020204" pitchFamily="34" charset="0"/>
              <a:buChar char="•"/>
            </a:pPr>
            <a:endParaRPr lang="pl-PL" dirty="0"/>
          </a:p>
        </p:txBody>
      </p:sp>
      <p:sp>
        <p:nvSpPr>
          <p:cNvPr id="3" name="Tytuł 2">
            <a:extLst>
              <a:ext uri="{FF2B5EF4-FFF2-40B4-BE49-F238E27FC236}">
                <a16:creationId xmlns:a16="http://schemas.microsoft.com/office/drawing/2014/main" id="{F036B894-702C-BD45-9BE2-6F841E6109AC}"/>
              </a:ext>
            </a:extLst>
          </p:cNvPr>
          <p:cNvSpPr>
            <a:spLocks noGrp="1"/>
          </p:cNvSpPr>
          <p:nvPr>
            <p:ph type="title"/>
          </p:nvPr>
        </p:nvSpPr>
        <p:spPr/>
        <p:txBody>
          <a:bodyPr/>
          <a:lstStyle/>
          <a:p>
            <a:r>
              <a:rPr lang="pl-PL" dirty="0"/>
              <a:t>EFK – Complete </a:t>
            </a:r>
            <a:r>
              <a:rPr lang="pl-PL" dirty="0" err="1">
                <a:solidFill>
                  <a:schemeClr val="accent1"/>
                </a:solidFill>
              </a:rPr>
              <a:t>logging</a:t>
            </a:r>
            <a:r>
              <a:rPr lang="pl-PL" dirty="0"/>
              <a:t> </a:t>
            </a:r>
            <a:r>
              <a:rPr lang="pl-PL" dirty="0" err="1"/>
              <a:t>solution</a:t>
            </a:r>
            <a:endParaRPr lang="pl-PL" dirty="0"/>
          </a:p>
        </p:txBody>
      </p:sp>
      <p:pic>
        <p:nvPicPr>
          <p:cNvPr id="6" name="Obraz 5">
            <a:extLst>
              <a:ext uri="{FF2B5EF4-FFF2-40B4-BE49-F238E27FC236}">
                <a16:creationId xmlns:a16="http://schemas.microsoft.com/office/drawing/2014/main" id="{5E713ED3-6290-EC47-92B5-39267D000E84}"/>
              </a:ext>
            </a:extLst>
          </p:cNvPr>
          <p:cNvPicPr>
            <a:picLocks noChangeAspect="1"/>
          </p:cNvPicPr>
          <p:nvPr/>
        </p:nvPicPr>
        <p:blipFill>
          <a:blip r:embed="rId2"/>
          <a:stretch>
            <a:fillRect/>
          </a:stretch>
        </p:blipFill>
        <p:spPr>
          <a:xfrm>
            <a:off x="5955500" y="1620000"/>
            <a:ext cx="5734977" cy="300011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632105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738664"/>
          </a:xfrm>
        </p:spPr>
        <p:txBody>
          <a:bodyPr/>
          <a:lstStyle/>
          <a:p>
            <a:br>
              <a:rPr lang="en-US" dirty="0"/>
            </a:br>
            <a:endParaRPr lang="en-US" dirty="0"/>
          </a:p>
        </p:txBody>
      </p:sp>
      <p:sp>
        <p:nvSpPr>
          <p:cNvPr id="2" name="TextBox 1">
            <a:extLst>
              <a:ext uri="{FF2B5EF4-FFF2-40B4-BE49-F238E27FC236}">
                <a16:creationId xmlns:a16="http://schemas.microsoft.com/office/drawing/2014/main" id="{835E1CC6-3732-B047-A4D0-FF0AC727CFD9}"/>
              </a:ext>
            </a:extLst>
          </p:cNvPr>
          <p:cNvSpPr txBox="1"/>
          <p:nvPr/>
        </p:nvSpPr>
        <p:spPr>
          <a:xfrm>
            <a:off x="698868" y="1005069"/>
            <a:ext cx="6424836" cy="110799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dirty="0" err="1"/>
              <a:t>Devops</a:t>
            </a:r>
            <a:r>
              <a:rPr lang="en-US" sz="1800" dirty="0"/>
              <a:t> Community Chapter 1 – building docker containers</a:t>
            </a: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fontAlgn="base">
              <a:spcBef>
                <a:spcPct val="50000"/>
              </a:spcBef>
              <a:spcAft>
                <a:spcPct val="0"/>
              </a:spcAft>
              <a:buClr>
                <a:srgbClr val="F0AB00"/>
              </a:buClr>
              <a:buSzPct val="80000"/>
            </a:pPr>
            <a:r>
              <a:rPr lang="en-US" sz="1800" dirty="0" err="1"/>
              <a:t>Devops</a:t>
            </a:r>
            <a:r>
              <a:rPr lang="en-US" sz="1800" dirty="0"/>
              <a:t> Community Chapter 2 – provisioning and orchestration</a:t>
            </a:r>
            <a:endParaRPr lang="en-US" sz="18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2066331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0203" y="4677861"/>
            <a:ext cx="3203341" cy="18050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9966" y="5580365"/>
            <a:ext cx="2100283" cy="1183460"/>
          </a:xfrm>
          <a:prstGeom prst="rect">
            <a:avLst/>
          </a:prstGeom>
        </p:spPr>
      </p:pic>
      <p:sp>
        <p:nvSpPr>
          <p:cNvPr id="2" name="Title 1"/>
          <p:cNvSpPr>
            <a:spLocks noGrp="1"/>
          </p:cNvSpPr>
          <p:nvPr>
            <p:ph type="title"/>
          </p:nvPr>
        </p:nvSpPr>
        <p:spPr>
          <a:xfrm>
            <a:off x="260682" y="284721"/>
            <a:ext cx="11163700" cy="1093997"/>
          </a:xfrm>
        </p:spPr>
        <p:txBody>
          <a:bodyPr/>
          <a:lstStyle/>
          <a:p>
            <a:r>
              <a:rPr lang="en-US" sz="3200" dirty="0" err="1"/>
              <a:t>Kogo</a:t>
            </a:r>
            <a:r>
              <a:rPr lang="en-US" sz="3200" dirty="0"/>
              <a:t> </a:t>
            </a:r>
            <a:r>
              <a:rPr lang="en-US" sz="3200" dirty="0" err="1"/>
              <a:t>szukamy</a:t>
            </a:r>
            <a:r>
              <a:rPr lang="en-US" sz="3200" dirty="0"/>
              <a:t>?</a:t>
            </a:r>
          </a:p>
        </p:txBody>
      </p:sp>
      <p:sp>
        <p:nvSpPr>
          <p:cNvPr id="9" name="TextBox 12">
            <a:extLst>
              <a:ext uri="{FF2B5EF4-FFF2-40B4-BE49-F238E27FC236}">
                <a16:creationId xmlns:a16="http://schemas.microsoft.com/office/drawing/2014/main" id="{4F5BBFCB-73F5-7348-BE84-0D12452B4B7E}"/>
              </a:ext>
            </a:extLst>
          </p:cNvPr>
          <p:cNvSpPr txBox="1"/>
          <p:nvPr/>
        </p:nvSpPr>
        <p:spPr bwMode="gray">
          <a:xfrm>
            <a:off x="6674569" y="743252"/>
            <a:ext cx="5410365" cy="3209084"/>
          </a:xfrm>
          <a:prstGeom prst="rect">
            <a:avLst/>
          </a:prstGeom>
          <a:noFill/>
        </p:spPr>
        <p:txBody>
          <a:bodyPr wrap="square" lIns="0" rtlCol="0" anchor="t">
            <a:spAutoFit/>
          </a:bodyPr>
          <a:lstStyle/>
          <a:p>
            <a:pPr defTabSz="914400" fontAlgn="base">
              <a:lnSpc>
                <a:spcPct val="90000"/>
              </a:lnSpc>
              <a:spcAft>
                <a:spcPct val="0"/>
              </a:spcAft>
              <a:buClr>
                <a:srgbClr val="F0AB00"/>
              </a:buClr>
              <a:buSzPct val="80000"/>
            </a:pPr>
            <a:r>
              <a:rPr lang="en-US" sz="2500" b="1" kern="0" dirty="0" err="1">
                <a:solidFill>
                  <a:srgbClr val="F0AB00"/>
                </a:solidFill>
                <a:ea typeface="Arial Unicode MS" pitchFamily="34" charset="-128"/>
                <a:cs typeface="Arial Unicode MS" pitchFamily="34" charset="-128"/>
              </a:rPr>
              <a:t>Profesjonalistów</a:t>
            </a:r>
            <a:endParaRPr lang="en-US" sz="2500" b="1" kern="0" dirty="0">
              <a:solidFill>
                <a:srgbClr val="F0AB00"/>
              </a:solidFill>
              <a:ea typeface="Arial Unicode MS" pitchFamily="34" charset="-128"/>
              <a:cs typeface="Arial Unicode MS" pitchFamily="34" charset="-128"/>
            </a:endParaRPr>
          </a:p>
          <a:p>
            <a:pPr defTabSz="914400" fontAlgn="base">
              <a:lnSpc>
                <a:spcPct val="90000"/>
              </a:lnSpc>
              <a:spcAft>
                <a:spcPct val="0"/>
              </a:spcAft>
              <a:buClr>
                <a:srgbClr val="F0AB00"/>
              </a:buClr>
              <a:buSzPct val="80000"/>
            </a:pPr>
            <a:endParaRPr lang="en-US" sz="2500" b="1" kern="0" dirty="0">
              <a:solidFill>
                <a:srgbClr val="F0AB00"/>
              </a:solidFill>
              <a:ea typeface="Arial Unicode MS" pitchFamily="34" charset="-128"/>
              <a:cs typeface="Arial Unicode MS" pitchFamily="34" charset="-128"/>
            </a:endParaRPr>
          </a:p>
          <a:p>
            <a:pPr marL="342900" indent="-342900" defTabSz="914400" fontAlgn="base">
              <a:lnSpc>
                <a:spcPct val="90000"/>
              </a:lnSpc>
              <a:spcAft>
                <a:spcPct val="0"/>
              </a:spcAft>
              <a:buClr>
                <a:srgbClr val="F0AB00"/>
              </a:buClr>
              <a:buSzPct val="80000"/>
              <a:buFont typeface="Arial" charset="0"/>
              <a:buChar char="•"/>
            </a:pPr>
            <a:r>
              <a:rPr lang="en-US" sz="2500" b="1" kern="0" dirty="0">
                <a:solidFill>
                  <a:srgbClr val="FFFFFF"/>
                </a:solidFill>
                <a:ea typeface="Arial Unicode MS" pitchFamily="34" charset="-128"/>
                <a:cs typeface="Arial Unicode MS" pitchFamily="34" charset="-128"/>
              </a:rPr>
              <a:t>Cloud Software Engineer</a:t>
            </a:r>
          </a:p>
          <a:p>
            <a:pPr defTabSz="914400" fontAlgn="base">
              <a:lnSpc>
                <a:spcPct val="90000"/>
              </a:lnSpc>
              <a:spcAft>
                <a:spcPct val="0"/>
              </a:spcAft>
              <a:buClr>
                <a:srgbClr val="F0AB00"/>
              </a:buClr>
              <a:buSzPct val="80000"/>
            </a:pPr>
            <a:r>
              <a:rPr lang="en-US" sz="1400" i="1" kern="0" dirty="0">
                <a:solidFill>
                  <a:srgbClr val="FFFFFF"/>
                </a:solidFill>
                <a:ea typeface="Arial Unicode MS" pitchFamily="34" charset="-128"/>
                <a:cs typeface="Arial Unicode MS" pitchFamily="34" charset="-128"/>
              </a:rPr>
              <a:t>       (Cloud Native Solutions, Go, NodeJS)</a:t>
            </a:r>
          </a:p>
          <a:p>
            <a:pPr defTabSz="914400" fontAlgn="base">
              <a:lnSpc>
                <a:spcPct val="90000"/>
              </a:lnSpc>
              <a:spcBef>
                <a:spcPts val="714"/>
              </a:spcBef>
              <a:spcAft>
                <a:spcPct val="0"/>
              </a:spcAft>
              <a:buClr>
                <a:srgbClr val="F0AB00"/>
              </a:buClr>
              <a:buSzPct val="80000"/>
            </a:pPr>
            <a:endParaRPr lang="en-US" sz="1400" i="1" kern="0" dirty="0">
              <a:solidFill>
                <a:srgbClr val="FFFFFF"/>
              </a:solidFill>
              <a:ea typeface="Arial Unicode MS" pitchFamily="34" charset="-128"/>
              <a:cs typeface="Arial Unicode MS" pitchFamily="34" charset="-128"/>
            </a:endParaRPr>
          </a:p>
          <a:p>
            <a:pPr marL="285750" indent="-285750" defTabSz="914400">
              <a:buClr>
                <a:srgbClr val="FFC000"/>
              </a:buClr>
              <a:buFont typeface="Arial" panose="020B0604020202020204" pitchFamily="34" charset="0"/>
              <a:buChar char="•"/>
            </a:pPr>
            <a:r>
              <a:rPr lang="pl-PL" sz="2400" b="1" dirty="0">
                <a:solidFill>
                  <a:srgbClr val="FFFFFF"/>
                </a:solidFill>
              </a:rPr>
              <a:t>Senior Software Developer (</a:t>
            </a:r>
            <a:r>
              <a:rPr lang="pl-PL" sz="2400" b="1" dirty="0" err="1">
                <a:solidFill>
                  <a:srgbClr val="FFFFFF"/>
                </a:solidFill>
              </a:rPr>
              <a:t>Cloud</a:t>
            </a:r>
            <a:r>
              <a:rPr lang="pl-PL" sz="2400" b="1" dirty="0">
                <a:solidFill>
                  <a:srgbClr val="FFFFFF"/>
                </a:solidFill>
              </a:rPr>
              <a:t>)</a:t>
            </a:r>
          </a:p>
          <a:p>
            <a:pPr defTabSz="914400">
              <a:buClr>
                <a:srgbClr val="FFC000"/>
              </a:buClr>
            </a:pPr>
            <a:r>
              <a:rPr lang="en-US" sz="1400" i="1" kern="0" dirty="0">
                <a:solidFill>
                  <a:srgbClr val="FFFFFF"/>
                </a:solidFill>
                <a:ea typeface="Arial Unicode MS" pitchFamily="34" charset="-128"/>
                <a:cs typeface="Arial Unicode MS" pitchFamily="34" charset="-128"/>
              </a:rPr>
              <a:t>      (Java</a:t>
            </a:r>
            <a:r>
              <a:rPr lang="en-US" sz="1400" i="1" kern="0">
                <a:solidFill>
                  <a:srgbClr val="FFFFFF"/>
                </a:solidFill>
                <a:ea typeface="Arial Unicode MS" pitchFamily="34" charset="-128"/>
                <a:cs typeface="Arial Unicode MS" pitchFamily="34" charset="-128"/>
              </a:rPr>
              <a:t>, DevOps tools, Ruby, Go)</a:t>
            </a:r>
            <a:endParaRPr lang="en-US" sz="1400" i="1" kern="0" dirty="0">
              <a:solidFill>
                <a:srgbClr val="FFFFFF"/>
              </a:solidFill>
              <a:ea typeface="Arial Unicode MS" pitchFamily="34" charset="-128"/>
              <a:cs typeface="Arial Unicode MS" pitchFamily="34" charset="-128"/>
            </a:endParaRPr>
          </a:p>
          <a:p>
            <a:pPr defTabSz="914400">
              <a:buClr>
                <a:srgbClr val="FFC000"/>
              </a:buClr>
            </a:pPr>
            <a:endParaRPr lang="en-US" sz="1400" b="1" i="1" kern="0" dirty="0">
              <a:solidFill>
                <a:srgbClr val="FFFFFF"/>
              </a:solidFill>
              <a:ea typeface="Arial Unicode MS" pitchFamily="34" charset="-128"/>
              <a:cs typeface="Arial Unicode MS" pitchFamily="34" charset="-128"/>
            </a:endParaRPr>
          </a:p>
          <a:p>
            <a:pPr marL="285750" indent="-285750" defTabSz="914400">
              <a:buClr>
                <a:srgbClr val="FFC000"/>
              </a:buClr>
              <a:buFont typeface="Arial" panose="020B0604020202020204" pitchFamily="34" charset="0"/>
              <a:buChar char="•"/>
            </a:pPr>
            <a:r>
              <a:rPr lang="pl-PL" sz="2400" b="1" dirty="0">
                <a:solidFill>
                  <a:srgbClr val="FFFFFF"/>
                </a:solidFill>
              </a:rPr>
              <a:t>Java </a:t>
            </a:r>
            <a:r>
              <a:rPr lang="pl-PL" sz="2400" b="1" dirty="0" err="1">
                <a:solidFill>
                  <a:srgbClr val="FFFFFF"/>
                </a:solidFill>
              </a:rPr>
              <a:t>Engineer</a:t>
            </a:r>
            <a:r>
              <a:rPr lang="pl-PL" sz="2400" b="1" dirty="0">
                <a:solidFill>
                  <a:srgbClr val="FFFFFF"/>
                </a:solidFill>
              </a:rPr>
              <a:t> and Developer</a:t>
            </a:r>
          </a:p>
          <a:p>
            <a:pPr defTabSz="914400">
              <a:buClr>
                <a:srgbClr val="FFC000"/>
              </a:buClr>
            </a:pPr>
            <a:r>
              <a:rPr lang="en-US" sz="1400" i="1" kern="0" dirty="0">
                <a:solidFill>
                  <a:srgbClr val="FFFFFF"/>
                </a:solidFill>
                <a:ea typeface="Arial Unicode MS" pitchFamily="34" charset="-128"/>
                <a:cs typeface="Arial Unicode MS" pitchFamily="34" charset="-128"/>
              </a:rPr>
              <a:t>      (Java, Spring Core, Boot and Cloud, Web Services)</a:t>
            </a:r>
            <a:endParaRPr lang="pl-PL" sz="1400" b="1" dirty="0">
              <a:solidFill>
                <a:srgbClr val="FFFFFF"/>
              </a:solidFill>
            </a:endParaRPr>
          </a:p>
          <a:p>
            <a:pPr defTabSz="914400">
              <a:buClr>
                <a:srgbClr val="FFC000"/>
              </a:buClr>
            </a:pPr>
            <a:endParaRPr lang="pl-PL" sz="1400" b="1" dirty="0">
              <a:solidFill>
                <a:srgbClr val="FFFFFF"/>
              </a:solidFill>
            </a:endParaRPr>
          </a:p>
        </p:txBody>
      </p:sp>
      <p:pic>
        <p:nvPicPr>
          <p:cNvPr id="4" name="Picture 3">
            <a:extLst>
              <a:ext uri="{FF2B5EF4-FFF2-40B4-BE49-F238E27FC236}">
                <a16:creationId xmlns:a16="http://schemas.microsoft.com/office/drawing/2014/main" id="{74212E2B-031F-FE4B-BAA2-F0D179AA587B}"/>
              </a:ext>
            </a:extLst>
          </p:cNvPr>
          <p:cNvPicPr>
            <a:picLocks noChangeAspect="1"/>
          </p:cNvPicPr>
          <p:nvPr/>
        </p:nvPicPr>
        <p:blipFill>
          <a:blip r:embed="rId5"/>
          <a:stretch>
            <a:fillRect/>
          </a:stretch>
        </p:blipFill>
        <p:spPr>
          <a:xfrm>
            <a:off x="1304328" y="5987430"/>
            <a:ext cx="672348" cy="672348"/>
          </a:xfrm>
          <a:prstGeom prst="rect">
            <a:avLst/>
          </a:prstGeom>
        </p:spPr>
      </p:pic>
      <p:sp>
        <p:nvSpPr>
          <p:cNvPr id="5" name="Rectangle 4">
            <a:extLst>
              <a:ext uri="{FF2B5EF4-FFF2-40B4-BE49-F238E27FC236}">
                <a16:creationId xmlns:a16="http://schemas.microsoft.com/office/drawing/2014/main" id="{0ABB8CDF-10C2-0344-AC63-BB096DE4155C}"/>
              </a:ext>
            </a:extLst>
          </p:cNvPr>
          <p:cNvSpPr/>
          <p:nvPr/>
        </p:nvSpPr>
        <p:spPr>
          <a:xfrm>
            <a:off x="1976675" y="6364502"/>
            <a:ext cx="2167516" cy="369332"/>
          </a:xfrm>
          <a:prstGeom prst="rect">
            <a:avLst/>
          </a:prstGeom>
        </p:spPr>
        <p:txBody>
          <a:bodyPr wrap="none">
            <a:spAutoFit/>
          </a:bodyPr>
          <a:lstStyle/>
          <a:p>
            <a:pPr defTabSz="914400"/>
            <a:r>
              <a:rPr lang="pl-PL" sz="1800" u="sng" dirty="0" err="1">
                <a:solidFill>
                  <a:srgbClr val="FFC000"/>
                </a:solidFill>
                <a:latin typeface="Calibri" panose="020F0502020204030204" pitchFamily="34" charset="0"/>
              </a:rPr>
              <a:t>https</a:t>
            </a:r>
            <a:r>
              <a:rPr lang="pl-PL" sz="1800" u="sng" dirty="0">
                <a:solidFill>
                  <a:srgbClr val="FFC000"/>
                </a:solidFill>
                <a:latin typeface="Calibri" panose="020F0502020204030204" pitchFamily="34" charset="0"/>
              </a:rPr>
              <a:t>://</a:t>
            </a:r>
            <a:r>
              <a:rPr lang="pl-PL" sz="1800" u="sng" dirty="0" err="1">
                <a:solidFill>
                  <a:srgbClr val="FFC000"/>
                </a:solidFill>
                <a:latin typeface="Calibri" panose="020F0502020204030204" pitchFamily="34" charset="0"/>
              </a:rPr>
              <a:t>goo.gl</a:t>
            </a:r>
            <a:r>
              <a:rPr lang="pl-PL" sz="1800" u="sng" dirty="0">
                <a:solidFill>
                  <a:srgbClr val="FFC000"/>
                </a:solidFill>
                <a:latin typeface="Calibri" panose="020F0502020204030204" pitchFamily="34" charset="0"/>
              </a:rPr>
              <a:t>/sN3Jyf</a:t>
            </a:r>
            <a:endParaRPr lang="pl-PL" sz="1800" dirty="0">
              <a:solidFill>
                <a:srgbClr val="FFC000"/>
              </a:solidFill>
            </a:endParaRPr>
          </a:p>
        </p:txBody>
      </p:sp>
      <p:sp>
        <p:nvSpPr>
          <p:cNvPr id="7" name="Rectangle 6">
            <a:extLst>
              <a:ext uri="{FF2B5EF4-FFF2-40B4-BE49-F238E27FC236}">
                <a16:creationId xmlns:a16="http://schemas.microsoft.com/office/drawing/2014/main" id="{A3E3B030-00F5-F442-B06F-13F9D6B74694}"/>
              </a:ext>
            </a:extLst>
          </p:cNvPr>
          <p:cNvSpPr/>
          <p:nvPr/>
        </p:nvSpPr>
        <p:spPr>
          <a:xfrm>
            <a:off x="1965424" y="5987429"/>
            <a:ext cx="2175304" cy="369332"/>
          </a:xfrm>
          <a:prstGeom prst="rect">
            <a:avLst/>
          </a:prstGeom>
        </p:spPr>
        <p:txBody>
          <a:bodyPr wrap="square">
            <a:spAutoFit/>
          </a:bodyPr>
          <a:lstStyle/>
          <a:p>
            <a:pPr defTabSz="914400"/>
            <a:r>
              <a:rPr lang="en-US" sz="1800" b="1" kern="0" err="1">
                <a:solidFill>
                  <a:srgbClr val="FFFFFF"/>
                </a:solidFill>
                <a:ea typeface="Arial Unicode MS" pitchFamily="34" charset="-128"/>
                <a:cs typeface="Arial Unicode MS" pitchFamily="34" charset="-128"/>
              </a:rPr>
              <a:t>Aplikuj</a:t>
            </a:r>
            <a:r>
              <a:rPr lang="en-US" sz="1800" b="1" kern="0">
                <a:solidFill>
                  <a:srgbClr val="FFFFFF"/>
                </a:solidFill>
                <a:ea typeface="Arial Unicode MS" pitchFamily="34" charset="-128"/>
                <a:cs typeface="Arial Unicode MS" pitchFamily="34" charset="-128"/>
              </a:rPr>
              <a:t> </a:t>
            </a:r>
            <a:r>
              <a:rPr lang="en-US" sz="1800" b="1" kern="0" err="1">
                <a:solidFill>
                  <a:srgbClr val="FFFFFF"/>
                </a:solidFill>
                <a:ea typeface="Arial Unicode MS" pitchFamily="34" charset="-128"/>
                <a:cs typeface="Arial Unicode MS" pitchFamily="34" charset="-128"/>
              </a:rPr>
              <a:t>tutaj</a:t>
            </a:r>
            <a:endParaRPr lang="pl-PL" sz="1800" b="1">
              <a:solidFill>
                <a:srgbClr val="000000"/>
              </a:solidFill>
            </a:endParaRPr>
          </a:p>
        </p:txBody>
      </p:sp>
      <p:sp>
        <p:nvSpPr>
          <p:cNvPr id="15" name="TextBox 12">
            <a:extLst>
              <a:ext uri="{FF2B5EF4-FFF2-40B4-BE49-F238E27FC236}">
                <a16:creationId xmlns:a16="http://schemas.microsoft.com/office/drawing/2014/main" id="{D3848552-8D73-2740-8346-DE0CDB67FF83}"/>
              </a:ext>
            </a:extLst>
          </p:cNvPr>
          <p:cNvSpPr txBox="1"/>
          <p:nvPr/>
        </p:nvSpPr>
        <p:spPr bwMode="gray">
          <a:xfrm>
            <a:off x="260683" y="1474660"/>
            <a:ext cx="5706699" cy="3788729"/>
          </a:xfrm>
          <a:prstGeom prst="rect">
            <a:avLst/>
          </a:prstGeom>
          <a:noFill/>
        </p:spPr>
        <p:txBody>
          <a:bodyPr wrap="square" lIns="0" rtlCol="0" anchor="t">
            <a:spAutoFit/>
          </a:bodyPr>
          <a:lstStyle/>
          <a:p>
            <a:pPr defTabSz="914400" fontAlgn="base">
              <a:lnSpc>
                <a:spcPct val="90000"/>
              </a:lnSpc>
              <a:spcAft>
                <a:spcPct val="0"/>
              </a:spcAft>
              <a:buClr>
                <a:srgbClr val="F0AB00"/>
              </a:buClr>
              <a:buSzPct val="80000"/>
            </a:pPr>
            <a:r>
              <a:rPr lang="en-US" sz="2500" b="1" kern="0" dirty="0" err="1">
                <a:solidFill>
                  <a:srgbClr val="F0AB00"/>
                </a:solidFill>
                <a:ea typeface="Arial Unicode MS" pitchFamily="34" charset="-128"/>
                <a:cs typeface="Arial Unicode MS" pitchFamily="34" charset="-128"/>
              </a:rPr>
              <a:t>Studentów</a:t>
            </a:r>
            <a:endParaRPr lang="en-US" sz="2500" b="1" kern="0" dirty="0">
              <a:solidFill>
                <a:srgbClr val="F0AB00"/>
              </a:solidFill>
              <a:ea typeface="Arial Unicode MS" pitchFamily="34" charset="-128"/>
              <a:cs typeface="Arial Unicode MS" pitchFamily="34" charset="-128"/>
            </a:endParaRPr>
          </a:p>
          <a:p>
            <a:pPr marL="342900" indent="-342900" defTabSz="914400" fontAlgn="base">
              <a:lnSpc>
                <a:spcPct val="90000"/>
              </a:lnSpc>
              <a:spcAft>
                <a:spcPct val="0"/>
              </a:spcAft>
              <a:buClr>
                <a:srgbClr val="F0AB00"/>
              </a:buClr>
              <a:buSzPct val="80000"/>
              <a:buFont typeface="Arial" charset="0"/>
              <a:buChar char="•"/>
            </a:pPr>
            <a:endParaRPr lang="en-US" sz="2500" b="1" kern="0" dirty="0">
              <a:solidFill>
                <a:srgbClr val="FFFFFF"/>
              </a:solidFill>
              <a:ea typeface="Arial Unicode MS" pitchFamily="34" charset="-128"/>
              <a:cs typeface="Arial Unicode MS" pitchFamily="34" charset="-128"/>
            </a:endParaRPr>
          </a:p>
          <a:p>
            <a:pPr defTabSz="914400" fontAlgn="base">
              <a:lnSpc>
                <a:spcPct val="90000"/>
              </a:lnSpc>
              <a:spcAft>
                <a:spcPct val="0"/>
              </a:spcAft>
              <a:buClr>
                <a:srgbClr val="F0AB00"/>
              </a:buClr>
              <a:buSzPct val="80000"/>
            </a:pPr>
            <a:endParaRPr lang="en-US" sz="1400" i="1" kern="0" dirty="0">
              <a:solidFill>
                <a:srgbClr val="FFFFFF"/>
              </a:solidFill>
              <a:ea typeface="Arial Unicode MS" pitchFamily="34" charset="-128"/>
              <a:cs typeface="Arial Unicode MS" pitchFamily="34" charset="-128"/>
            </a:endParaRPr>
          </a:p>
          <a:p>
            <a:pPr marL="285750" indent="-285750" defTabSz="914400">
              <a:buClr>
                <a:srgbClr val="FFC000"/>
              </a:buClr>
              <a:buFont typeface="Arial" panose="020B0604020202020204" pitchFamily="34" charset="0"/>
              <a:buChar char="•"/>
            </a:pPr>
            <a:r>
              <a:rPr lang="pl-PL" sz="2400" b="1" dirty="0" err="1">
                <a:solidFill>
                  <a:srgbClr val="FFFFFF"/>
                </a:solidFill>
              </a:rPr>
              <a:t>Cloud</a:t>
            </a:r>
            <a:r>
              <a:rPr lang="pl-PL" sz="2400" b="1" dirty="0">
                <a:solidFill>
                  <a:srgbClr val="FFFFFF"/>
                </a:solidFill>
              </a:rPr>
              <a:t> Software </a:t>
            </a:r>
            <a:r>
              <a:rPr lang="pl-PL" sz="2400" b="1" dirty="0" err="1">
                <a:solidFill>
                  <a:srgbClr val="FFFFFF"/>
                </a:solidFill>
              </a:rPr>
              <a:t>Engineer</a:t>
            </a:r>
            <a:r>
              <a:rPr lang="pl-PL" sz="2400" b="1" dirty="0">
                <a:solidFill>
                  <a:srgbClr val="FFFFFF"/>
                </a:solidFill>
              </a:rPr>
              <a:t> - intern</a:t>
            </a:r>
          </a:p>
          <a:p>
            <a:pPr defTabSz="914400" fontAlgn="base">
              <a:lnSpc>
                <a:spcPct val="90000"/>
              </a:lnSpc>
              <a:spcAft>
                <a:spcPct val="0"/>
              </a:spcAft>
              <a:buClr>
                <a:srgbClr val="F0AB00"/>
              </a:buClr>
              <a:buSzPct val="80000"/>
            </a:pPr>
            <a:r>
              <a:rPr lang="en-US" sz="1400" i="1" kern="0" dirty="0">
                <a:solidFill>
                  <a:srgbClr val="FFFFFF"/>
                </a:solidFill>
                <a:ea typeface="Arial Unicode MS" pitchFamily="34" charset="-128"/>
                <a:cs typeface="Arial Unicode MS" pitchFamily="34" charset="-128"/>
              </a:rPr>
              <a:t>      (Cloud Native Solutions, Go, NodeJS)</a:t>
            </a:r>
          </a:p>
          <a:p>
            <a:pPr defTabSz="914400">
              <a:buClr>
                <a:srgbClr val="FFC000"/>
              </a:buClr>
            </a:pPr>
            <a:endParaRPr lang="en-US" sz="1400" b="1" i="1" kern="0" dirty="0">
              <a:solidFill>
                <a:srgbClr val="FFFFFF"/>
              </a:solidFill>
              <a:ea typeface="Arial Unicode MS" pitchFamily="34" charset="-128"/>
              <a:cs typeface="Arial Unicode MS" pitchFamily="34" charset="-128"/>
            </a:endParaRPr>
          </a:p>
          <a:p>
            <a:pPr marL="285750" indent="-285750" defTabSz="914400">
              <a:buClr>
                <a:srgbClr val="FFC000"/>
              </a:buClr>
              <a:buFont typeface="Arial" panose="020B0604020202020204" pitchFamily="34" charset="0"/>
              <a:buChar char="•"/>
            </a:pPr>
            <a:r>
              <a:rPr lang="pl-PL" sz="2400" b="1" dirty="0">
                <a:solidFill>
                  <a:srgbClr val="FFFFFF"/>
                </a:solidFill>
              </a:rPr>
              <a:t>IT System Administrator - intern</a:t>
            </a:r>
          </a:p>
          <a:p>
            <a:pPr defTabSz="914400">
              <a:buClr>
                <a:srgbClr val="FFC000"/>
              </a:buClr>
            </a:pPr>
            <a:r>
              <a:rPr lang="en-US" sz="1400" i="1" kern="0" dirty="0">
                <a:solidFill>
                  <a:srgbClr val="FFFFFF"/>
                </a:solidFill>
                <a:ea typeface="Arial Unicode MS" pitchFamily="34" charset="-128"/>
                <a:cs typeface="Arial Unicode MS" pitchFamily="34" charset="-128"/>
              </a:rPr>
              <a:t>      (Support, monitor hardware and software on Linux)</a:t>
            </a:r>
          </a:p>
          <a:p>
            <a:pPr defTabSz="914400">
              <a:buClr>
                <a:srgbClr val="FFC000"/>
              </a:buClr>
            </a:pPr>
            <a:endParaRPr lang="en-US" sz="1400" i="1" kern="0" dirty="0">
              <a:solidFill>
                <a:srgbClr val="FFFFFF"/>
              </a:solidFill>
              <a:ea typeface="Arial Unicode MS" pitchFamily="34" charset="-128"/>
              <a:cs typeface="Arial Unicode MS" pitchFamily="34" charset="-128"/>
            </a:endParaRPr>
          </a:p>
          <a:p>
            <a:pPr marL="285750" indent="-285750" defTabSz="914400">
              <a:buClr>
                <a:srgbClr val="FFC000"/>
              </a:buClr>
              <a:buFont typeface="Arial" panose="020B0604020202020204" pitchFamily="34" charset="0"/>
              <a:buChar char="•"/>
            </a:pPr>
            <a:r>
              <a:rPr lang="pl-PL" sz="2400" b="1" dirty="0">
                <a:solidFill>
                  <a:srgbClr val="FFFFFF"/>
                </a:solidFill>
              </a:rPr>
              <a:t>QA </a:t>
            </a:r>
            <a:r>
              <a:rPr lang="pl-PL" sz="2400" b="1" dirty="0" err="1">
                <a:solidFill>
                  <a:srgbClr val="FFFFFF"/>
                </a:solidFill>
              </a:rPr>
              <a:t>Analyst</a:t>
            </a:r>
            <a:r>
              <a:rPr lang="pl-PL" sz="2400" b="1" dirty="0">
                <a:solidFill>
                  <a:srgbClr val="FFFFFF"/>
                </a:solidFill>
              </a:rPr>
              <a:t> - intern</a:t>
            </a:r>
          </a:p>
          <a:p>
            <a:pPr defTabSz="914400">
              <a:buClr>
                <a:srgbClr val="FFC000"/>
              </a:buClr>
            </a:pPr>
            <a:r>
              <a:rPr lang="en-US" sz="1400" i="1" kern="0" dirty="0">
                <a:solidFill>
                  <a:srgbClr val="FFFFFF"/>
                </a:solidFill>
                <a:ea typeface="Arial Unicode MS" pitchFamily="34" charset="-128"/>
                <a:cs typeface="Arial Unicode MS" pitchFamily="34" charset="-128"/>
              </a:rPr>
              <a:t>      (Automated, Exploratory tests)</a:t>
            </a:r>
          </a:p>
          <a:p>
            <a:pPr defTabSz="914400">
              <a:buClr>
                <a:srgbClr val="FFC000"/>
              </a:buClr>
            </a:pPr>
            <a:endParaRPr lang="en-US" sz="1400" i="1" kern="0" dirty="0">
              <a:solidFill>
                <a:srgbClr val="FFFFFF"/>
              </a:solidFill>
              <a:ea typeface="Arial Unicode MS" pitchFamily="34" charset="-128"/>
              <a:cs typeface="Arial Unicode MS" pitchFamily="34" charset="-128"/>
            </a:endParaRPr>
          </a:p>
          <a:p>
            <a:pPr defTabSz="914400">
              <a:buClr>
                <a:srgbClr val="FFC000"/>
              </a:buClr>
            </a:pPr>
            <a:endParaRPr lang="pl-PL" sz="1400" b="1" dirty="0">
              <a:solidFill>
                <a:srgbClr val="FFFFFF"/>
              </a:solidFill>
            </a:endParaRPr>
          </a:p>
          <a:p>
            <a:pPr defTabSz="914400">
              <a:buClr>
                <a:srgbClr val="FFC000"/>
              </a:buClr>
            </a:pPr>
            <a:endParaRPr lang="pl-PL" sz="1400" b="1" dirty="0">
              <a:solidFill>
                <a:srgbClr val="FFFFFF"/>
              </a:solidFill>
            </a:endParaRPr>
          </a:p>
        </p:txBody>
      </p:sp>
      <p:sp>
        <p:nvSpPr>
          <p:cNvPr id="10" name="Rectangle 9">
            <a:extLst>
              <a:ext uri="{FF2B5EF4-FFF2-40B4-BE49-F238E27FC236}">
                <a16:creationId xmlns:a16="http://schemas.microsoft.com/office/drawing/2014/main" id="{B6CF3EF0-5946-7F40-9CA4-DCA7672367E8}"/>
              </a:ext>
            </a:extLst>
          </p:cNvPr>
          <p:cNvSpPr/>
          <p:nvPr/>
        </p:nvSpPr>
        <p:spPr>
          <a:xfrm>
            <a:off x="8083959" y="3943578"/>
            <a:ext cx="4109628" cy="738664"/>
          </a:xfrm>
          <a:prstGeom prst="rect">
            <a:avLst/>
          </a:prstGeom>
        </p:spPr>
        <p:txBody>
          <a:bodyPr wrap="square">
            <a:spAutoFit/>
          </a:bodyPr>
          <a:lstStyle/>
          <a:p>
            <a:pPr marL="285750" indent="-285750" defTabSz="914400">
              <a:buClr>
                <a:srgbClr val="FFC000"/>
              </a:buClr>
              <a:buFont typeface="Arial" panose="020B0604020202020204" pitchFamily="34" charset="0"/>
              <a:buChar char="•"/>
            </a:pPr>
            <a:r>
              <a:rPr lang="pl-PL" sz="2400" b="1" dirty="0" err="1">
                <a:solidFill>
                  <a:srgbClr val="FFFFFF"/>
                </a:solidFill>
              </a:rPr>
              <a:t>DevOps</a:t>
            </a:r>
            <a:r>
              <a:rPr lang="pl-PL" sz="2400" b="1" dirty="0">
                <a:solidFill>
                  <a:srgbClr val="FFFFFF"/>
                </a:solidFill>
              </a:rPr>
              <a:t> </a:t>
            </a:r>
            <a:r>
              <a:rPr lang="pl-PL" sz="2400" b="1" dirty="0" err="1">
                <a:solidFill>
                  <a:srgbClr val="FFFFFF"/>
                </a:solidFill>
              </a:rPr>
              <a:t>Engineer</a:t>
            </a:r>
            <a:endParaRPr lang="pl-PL" sz="2400" b="1" dirty="0">
              <a:solidFill>
                <a:srgbClr val="FFFFFF"/>
              </a:solidFill>
            </a:endParaRPr>
          </a:p>
          <a:p>
            <a:pPr defTabSz="914400">
              <a:buClr>
                <a:srgbClr val="FFC000"/>
              </a:buClr>
            </a:pPr>
            <a:r>
              <a:rPr lang="en-US" sz="1800" i="1" kern="0" dirty="0">
                <a:solidFill>
                  <a:srgbClr val="FFFFFF"/>
                </a:solidFill>
                <a:ea typeface="Arial Unicode MS" pitchFamily="34" charset="-128"/>
                <a:cs typeface="Arial Unicode MS" pitchFamily="34" charset="-128"/>
              </a:rPr>
              <a:t>      (Bash, Groovy, Python, Ruby, Go)</a:t>
            </a:r>
            <a:endParaRPr lang="pl-PL" sz="1800" b="1" dirty="0">
              <a:solidFill>
                <a:srgbClr val="FFFFFF"/>
              </a:solidFill>
            </a:endParaRPr>
          </a:p>
        </p:txBody>
      </p:sp>
    </p:spTree>
    <p:extLst>
      <p:ext uri="{BB962C8B-B14F-4D97-AF65-F5344CB8AC3E}">
        <p14:creationId xmlns:p14="http://schemas.microsoft.com/office/powerpoint/2010/main" val="1139642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50B8A-52EB-FD4E-88AA-0343AB435158}"/>
              </a:ext>
            </a:extLst>
          </p:cNvPr>
          <p:cNvSpPr>
            <a:spLocks noGrp="1"/>
          </p:cNvSpPr>
          <p:nvPr>
            <p:ph type="title"/>
          </p:nvPr>
        </p:nvSpPr>
        <p:spPr/>
        <p:txBody>
          <a:bodyPr/>
          <a:lstStyle/>
          <a:p>
            <a:r>
              <a:rPr lang="pl-PL"/>
              <a:t>Networking </a:t>
            </a:r>
            <a:r>
              <a:rPr lang="pl-PL" err="1"/>
              <a:t>session</a:t>
            </a:r>
            <a:r>
              <a:rPr lang="pl-PL"/>
              <a:t> </a:t>
            </a:r>
            <a:r>
              <a:rPr lang="pl-PL">
                <a:sym typeface="Wingdings" pitchFamily="2" charset="2"/>
              </a:rPr>
              <a:t></a:t>
            </a:r>
            <a:endParaRPr lang="pl-PL"/>
          </a:p>
        </p:txBody>
      </p:sp>
      <p:sp>
        <p:nvSpPr>
          <p:cNvPr id="4" name="TextBox 12">
            <a:extLst>
              <a:ext uri="{FF2B5EF4-FFF2-40B4-BE49-F238E27FC236}">
                <a16:creationId xmlns:a16="http://schemas.microsoft.com/office/drawing/2014/main" id="{10293BA3-2465-FF47-BEF5-8DD569A21584}"/>
              </a:ext>
            </a:extLst>
          </p:cNvPr>
          <p:cNvSpPr txBox="1"/>
          <p:nvPr/>
        </p:nvSpPr>
        <p:spPr bwMode="gray">
          <a:xfrm>
            <a:off x="260683" y="950166"/>
            <a:ext cx="5706699" cy="1755865"/>
          </a:xfrm>
          <a:prstGeom prst="rect">
            <a:avLst/>
          </a:prstGeom>
          <a:noFill/>
        </p:spPr>
        <p:txBody>
          <a:bodyPr wrap="square" lIns="0" rtlCol="0" anchor="t">
            <a:spAutoFit/>
          </a:bodyPr>
          <a:lstStyle/>
          <a:p>
            <a:pPr defTabSz="914400" fontAlgn="base">
              <a:lnSpc>
                <a:spcPct val="90000"/>
              </a:lnSpc>
              <a:spcAft>
                <a:spcPct val="0"/>
              </a:spcAft>
              <a:buClr>
                <a:srgbClr val="F0AB00"/>
              </a:buClr>
              <a:buSzPct val="80000"/>
            </a:pPr>
            <a:r>
              <a:rPr lang="en-US" sz="2500" b="1" kern="0" err="1">
                <a:solidFill>
                  <a:srgbClr val="F0AB00"/>
                </a:solidFill>
                <a:ea typeface="Arial Unicode MS" pitchFamily="34" charset="-128"/>
                <a:cs typeface="Arial Unicode MS" pitchFamily="34" charset="-128"/>
              </a:rPr>
              <a:t>Opcja</a:t>
            </a:r>
            <a:r>
              <a:rPr lang="en-US" sz="2500" b="1" kern="0">
                <a:solidFill>
                  <a:srgbClr val="F0AB00"/>
                </a:solidFill>
                <a:ea typeface="Arial Unicode MS" pitchFamily="34" charset="-128"/>
                <a:cs typeface="Arial Unicode MS" pitchFamily="34" charset="-128"/>
              </a:rPr>
              <a:t> 1</a:t>
            </a:r>
          </a:p>
          <a:p>
            <a:pPr marL="342900" indent="-342900" defTabSz="914400" fontAlgn="base">
              <a:lnSpc>
                <a:spcPct val="90000"/>
              </a:lnSpc>
              <a:spcAft>
                <a:spcPct val="0"/>
              </a:spcAft>
              <a:buClr>
                <a:srgbClr val="F0AB00"/>
              </a:buClr>
              <a:buSzPct val="80000"/>
              <a:buFont typeface="Arial" charset="0"/>
              <a:buChar char="•"/>
            </a:pPr>
            <a:endParaRPr lang="en-US" sz="2500" b="1" kern="0">
              <a:solidFill>
                <a:srgbClr val="FFFFFF"/>
              </a:solidFill>
              <a:ea typeface="Arial Unicode MS" pitchFamily="34" charset="-128"/>
              <a:cs typeface="Arial Unicode MS" pitchFamily="34" charset="-128"/>
            </a:endParaRPr>
          </a:p>
          <a:p>
            <a:pPr marL="342900" indent="-342900" defTabSz="914400" fontAlgn="base">
              <a:lnSpc>
                <a:spcPct val="90000"/>
              </a:lnSpc>
              <a:spcAft>
                <a:spcPct val="0"/>
              </a:spcAft>
              <a:buClr>
                <a:srgbClr val="F0AB00"/>
              </a:buClr>
              <a:buSzPct val="80000"/>
              <a:buFont typeface="Arial" charset="0"/>
              <a:buChar char="•"/>
            </a:pPr>
            <a:r>
              <a:rPr lang="en-US" sz="2500" b="1" kern="0" err="1">
                <a:solidFill>
                  <a:srgbClr val="FFFFFF"/>
                </a:solidFill>
                <a:ea typeface="Arial Unicode MS" pitchFamily="34" charset="-128"/>
                <a:cs typeface="Arial Unicode MS" pitchFamily="34" charset="-128"/>
              </a:rPr>
              <a:t>Zapraszamy</a:t>
            </a:r>
            <a:r>
              <a:rPr lang="en-US" sz="2500" b="1" kern="0">
                <a:solidFill>
                  <a:srgbClr val="FFFFFF"/>
                </a:solidFill>
                <a:ea typeface="Arial Unicode MS" pitchFamily="34" charset="-128"/>
                <a:cs typeface="Arial Unicode MS" pitchFamily="34" charset="-128"/>
              </a:rPr>
              <a:t> </a:t>
            </a:r>
            <a:r>
              <a:rPr lang="en-US" sz="2500" b="1" kern="0" err="1">
                <a:solidFill>
                  <a:srgbClr val="FFFFFF"/>
                </a:solidFill>
                <a:ea typeface="Arial Unicode MS" pitchFamily="34" charset="-128"/>
                <a:cs typeface="Arial Unicode MS" pitchFamily="34" charset="-128"/>
              </a:rPr>
              <a:t>na</a:t>
            </a:r>
            <a:r>
              <a:rPr lang="en-US" sz="2500" b="1" kern="0">
                <a:solidFill>
                  <a:srgbClr val="FFFFFF"/>
                </a:solidFill>
                <a:ea typeface="Arial Unicode MS" pitchFamily="34" charset="-128"/>
                <a:cs typeface="Arial Unicode MS" pitchFamily="34" charset="-128"/>
              </a:rPr>
              <a:t> </a:t>
            </a:r>
            <a:r>
              <a:rPr lang="en-US" sz="2500" b="1" kern="0" err="1">
                <a:solidFill>
                  <a:srgbClr val="FFFFFF"/>
                </a:solidFill>
                <a:ea typeface="Arial Unicode MS" pitchFamily="34" charset="-128"/>
                <a:cs typeface="Arial Unicode MS" pitchFamily="34" charset="-128"/>
              </a:rPr>
              <a:t>zwiedzanie</a:t>
            </a:r>
            <a:r>
              <a:rPr lang="en-US" sz="2500" b="1" kern="0">
                <a:solidFill>
                  <a:srgbClr val="FFFFFF"/>
                </a:solidFill>
                <a:ea typeface="Arial Unicode MS" pitchFamily="34" charset="-128"/>
                <a:cs typeface="Arial Unicode MS" pitchFamily="34" charset="-128"/>
              </a:rPr>
              <a:t> </a:t>
            </a:r>
            <a:r>
              <a:rPr lang="en-US" sz="2500" b="1" kern="0" err="1">
                <a:solidFill>
                  <a:srgbClr val="FFFFFF"/>
                </a:solidFill>
                <a:ea typeface="Arial Unicode MS" pitchFamily="34" charset="-128"/>
                <a:cs typeface="Arial Unicode MS" pitchFamily="34" charset="-128"/>
              </a:rPr>
              <a:t>biura</a:t>
            </a:r>
            <a:endParaRPr lang="en-US" sz="2500" b="1" kern="0">
              <a:solidFill>
                <a:srgbClr val="FFFFFF"/>
              </a:solidFill>
              <a:ea typeface="Arial Unicode MS" pitchFamily="34" charset="-128"/>
              <a:cs typeface="Arial Unicode MS" pitchFamily="34" charset="-128"/>
            </a:endParaRPr>
          </a:p>
          <a:p>
            <a:pPr defTabSz="914400" fontAlgn="base">
              <a:lnSpc>
                <a:spcPct val="90000"/>
              </a:lnSpc>
              <a:spcAft>
                <a:spcPct val="0"/>
              </a:spcAft>
              <a:buClr>
                <a:srgbClr val="F0AB00"/>
              </a:buClr>
              <a:buSzPct val="80000"/>
            </a:pPr>
            <a:endParaRPr lang="en-US" sz="1400" i="1" kern="0">
              <a:solidFill>
                <a:srgbClr val="FFFFFF"/>
              </a:solidFill>
              <a:ea typeface="Arial Unicode MS" pitchFamily="34" charset="-128"/>
              <a:cs typeface="Arial Unicode MS" pitchFamily="34" charset="-128"/>
            </a:endParaRPr>
          </a:p>
          <a:p>
            <a:pPr defTabSz="914400">
              <a:buClr>
                <a:srgbClr val="FFC000"/>
              </a:buClr>
            </a:pPr>
            <a:endParaRPr lang="pl-PL" sz="1400" b="1">
              <a:solidFill>
                <a:srgbClr val="FFFFFF"/>
              </a:solidFill>
            </a:endParaRPr>
          </a:p>
          <a:p>
            <a:pPr defTabSz="914400">
              <a:buClr>
                <a:srgbClr val="FFC000"/>
              </a:buClr>
            </a:pPr>
            <a:endParaRPr lang="pl-PL" sz="1400" b="1">
              <a:solidFill>
                <a:srgbClr val="FFFFFF"/>
              </a:solidFill>
            </a:endParaRPr>
          </a:p>
        </p:txBody>
      </p:sp>
      <p:sp>
        <p:nvSpPr>
          <p:cNvPr id="5" name="TextBox 12">
            <a:extLst>
              <a:ext uri="{FF2B5EF4-FFF2-40B4-BE49-F238E27FC236}">
                <a16:creationId xmlns:a16="http://schemas.microsoft.com/office/drawing/2014/main" id="{93C20E6B-E68D-4946-B876-8589D7847B11}"/>
              </a:ext>
            </a:extLst>
          </p:cNvPr>
          <p:cNvSpPr txBox="1"/>
          <p:nvPr/>
        </p:nvSpPr>
        <p:spPr bwMode="gray">
          <a:xfrm>
            <a:off x="3853120" y="2875777"/>
            <a:ext cx="5706699" cy="1755865"/>
          </a:xfrm>
          <a:prstGeom prst="rect">
            <a:avLst/>
          </a:prstGeom>
          <a:noFill/>
        </p:spPr>
        <p:txBody>
          <a:bodyPr wrap="square" lIns="0" rtlCol="0" anchor="t">
            <a:spAutoFit/>
          </a:bodyPr>
          <a:lstStyle/>
          <a:p>
            <a:pPr defTabSz="914400" fontAlgn="base">
              <a:lnSpc>
                <a:spcPct val="90000"/>
              </a:lnSpc>
              <a:spcAft>
                <a:spcPct val="0"/>
              </a:spcAft>
              <a:buClr>
                <a:srgbClr val="F0AB00"/>
              </a:buClr>
              <a:buSzPct val="80000"/>
            </a:pPr>
            <a:r>
              <a:rPr lang="en-US" sz="2500" b="1" kern="0" err="1">
                <a:solidFill>
                  <a:srgbClr val="F0AB00"/>
                </a:solidFill>
                <a:ea typeface="Arial Unicode MS" pitchFamily="34" charset="-128"/>
                <a:cs typeface="Arial Unicode MS" pitchFamily="34" charset="-128"/>
              </a:rPr>
              <a:t>Opcja</a:t>
            </a:r>
            <a:r>
              <a:rPr lang="en-US" sz="2500" b="1" kern="0">
                <a:solidFill>
                  <a:srgbClr val="F0AB00"/>
                </a:solidFill>
                <a:ea typeface="Arial Unicode MS" pitchFamily="34" charset="-128"/>
                <a:cs typeface="Arial Unicode MS" pitchFamily="34" charset="-128"/>
              </a:rPr>
              <a:t> 2</a:t>
            </a:r>
          </a:p>
          <a:p>
            <a:pPr marL="342900" indent="-342900" defTabSz="914400" fontAlgn="base">
              <a:lnSpc>
                <a:spcPct val="90000"/>
              </a:lnSpc>
              <a:spcAft>
                <a:spcPct val="0"/>
              </a:spcAft>
              <a:buClr>
                <a:srgbClr val="F0AB00"/>
              </a:buClr>
              <a:buSzPct val="80000"/>
              <a:buFont typeface="Arial" charset="0"/>
              <a:buChar char="•"/>
            </a:pPr>
            <a:endParaRPr lang="en-US" sz="2500" b="1" kern="0">
              <a:solidFill>
                <a:srgbClr val="FFFFFF"/>
              </a:solidFill>
              <a:ea typeface="Arial Unicode MS" pitchFamily="34" charset="-128"/>
              <a:cs typeface="Arial Unicode MS" pitchFamily="34" charset="-128"/>
            </a:endParaRPr>
          </a:p>
          <a:p>
            <a:pPr marL="342900" indent="-342900" defTabSz="914400" fontAlgn="base">
              <a:lnSpc>
                <a:spcPct val="90000"/>
              </a:lnSpc>
              <a:spcAft>
                <a:spcPct val="0"/>
              </a:spcAft>
              <a:buClr>
                <a:srgbClr val="F0AB00"/>
              </a:buClr>
              <a:buSzPct val="80000"/>
              <a:buFont typeface="Arial" charset="0"/>
              <a:buChar char="•"/>
            </a:pPr>
            <a:r>
              <a:rPr lang="en-US" sz="2500" b="1" kern="0">
                <a:solidFill>
                  <a:srgbClr val="FFFFFF"/>
                </a:solidFill>
                <a:ea typeface="Arial Unicode MS" pitchFamily="34" charset="-128"/>
                <a:cs typeface="Arial Unicode MS" pitchFamily="34" charset="-128"/>
              </a:rPr>
              <a:t>Q&amp;A z </a:t>
            </a:r>
            <a:r>
              <a:rPr lang="en-US" sz="2500" b="1" kern="0" err="1">
                <a:solidFill>
                  <a:srgbClr val="FFFFFF"/>
                </a:solidFill>
                <a:ea typeface="Arial Unicode MS" pitchFamily="34" charset="-128"/>
                <a:cs typeface="Arial Unicode MS" pitchFamily="34" charset="-128"/>
              </a:rPr>
              <a:t>naszymi</a:t>
            </a:r>
            <a:r>
              <a:rPr lang="en-US" sz="2500" b="1" kern="0">
                <a:solidFill>
                  <a:srgbClr val="FFFFFF"/>
                </a:solidFill>
                <a:ea typeface="Arial Unicode MS" pitchFamily="34" charset="-128"/>
                <a:cs typeface="Arial Unicode MS" pitchFamily="34" charset="-128"/>
              </a:rPr>
              <a:t> </a:t>
            </a:r>
            <a:r>
              <a:rPr lang="en-US" sz="2500" b="1" kern="0" err="1">
                <a:solidFill>
                  <a:srgbClr val="FFFFFF"/>
                </a:solidFill>
                <a:ea typeface="Arial Unicode MS" pitchFamily="34" charset="-128"/>
                <a:cs typeface="Arial Unicode MS" pitchFamily="34" charset="-128"/>
              </a:rPr>
              <a:t>prowadzącymi</a:t>
            </a:r>
            <a:endParaRPr lang="en-US" sz="2500" b="1" kern="0">
              <a:solidFill>
                <a:srgbClr val="FFFFFF"/>
              </a:solidFill>
              <a:ea typeface="Arial Unicode MS" pitchFamily="34" charset="-128"/>
              <a:cs typeface="Arial Unicode MS" pitchFamily="34" charset="-128"/>
            </a:endParaRPr>
          </a:p>
          <a:p>
            <a:pPr defTabSz="914400" fontAlgn="base">
              <a:lnSpc>
                <a:spcPct val="90000"/>
              </a:lnSpc>
              <a:spcAft>
                <a:spcPct val="0"/>
              </a:spcAft>
              <a:buClr>
                <a:srgbClr val="F0AB00"/>
              </a:buClr>
              <a:buSzPct val="80000"/>
            </a:pPr>
            <a:endParaRPr lang="en-US" sz="1400" i="1" kern="0">
              <a:solidFill>
                <a:srgbClr val="FFFFFF"/>
              </a:solidFill>
              <a:ea typeface="Arial Unicode MS" pitchFamily="34" charset="-128"/>
              <a:cs typeface="Arial Unicode MS" pitchFamily="34" charset="-128"/>
            </a:endParaRPr>
          </a:p>
          <a:p>
            <a:pPr defTabSz="914400">
              <a:buClr>
                <a:srgbClr val="FFC000"/>
              </a:buClr>
            </a:pPr>
            <a:endParaRPr lang="pl-PL" sz="1400" b="1">
              <a:solidFill>
                <a:srgbClr val="FFFFFF"/>
              </a:solidFill>
            </a:endParaRPr>
          </a:p>
          <a:p>
            <a:pPr defTabSz="914400">
              <a:buClr>
                <a:srgbClr val="FFC000"/>
              </a:buClr>
            </a:pPr>
            <a:endParaRPr lang="pl-PL" sz="1400" b="1">
              <a:solidFill>
                <a:srgbClr val="FFFFFF"/>
              </a:solidFill>
            </a:endParaRPr>
          </a:p>
        </p:txBody>
      </p:sp>
      <p:sp>
        <p:nvSpPr>
          <p:cNvPr id="8" name="TextBox 12">
            <a:extLst>
              <a:ext uri="{FF2B5EF4-FFF2-40B4-BE49-F238E27FC236}">
                <a16:creationId xmlns:a16="http://schemas.microsoft.com/office/drawing/2014/main" id="{E2A702AC-10D5-DA47-ACAA-0E88BCDF28D4}"/>
              </a:ext>
            </a:extLst>
          </p:cNvPr>
          <p:cNvSpPr txBox="1"/>
          <p:nvPr/>
        </p:nvSpPr>
        <p:spPr bwMode="gray">
          <a:xfrm>
            <a:off x="5835655" y="4631099"/>
            <a:ext cx="5706699" cy="1755865"/>
          </a:xfrm>
          <a:prstGeom prst="rect">
            <a:avLst/>
          </a:prstGeom>
          <a:noFill/>
        </p:spPr>
        <p:txBody>
          <a:bodyPr wrap="square" lIns="0" rtlCol="0" anchor="t">
            <a:spAutoFit/>
          </a:bodyPr>
          <a:lstStyle/>
          <a:p>
            <a:pPr defTabSz="914400" fontAlgn="base">
              <a:lnSpc>
                <a:spcPct val="90000"/>
              </a:lnSpc>
              <a:spcAft>
                <a:spcPct val="0"/>
              </a:spcAft>
              <a:buClr>
                <a:srgbClr val="F0AB00"/>
              </a:buClr>
              <a:buSzPct val="80000"/>
            </a:pPr>
            <a:r>
              <a:rPr lang="en-US" sz="2500" b="1" kern="0" err="1">
                <a:solidFill>
                  <a:srgbClr val="F0AB00"/>
                </a:solidFill>
                <a:ea typeface="Arial Unicode MS" pitchFamily="34" charset="-128"/>
                <a:cs typeface="Arial Unicode MS" pitchFamily="34" charset="-128"/>
              </a:rPr>
              <a:t>Opcja</a:t>
            </a:r>
            <a:r>
              <a:rPr lang="en-US" sz="2500" b="1" kern="0">
                <a:solidFill>
                  <a:srgbClr val="F0AB00"/>
                </a:solidFill>
                <a:ea typeface="Arial Unicode MS" pitchFamily="34" charset="-128"/>
                <a:cs typeface="Arial Unicode MS" pitchFamily="34" charset="-128"/>
              </a:rPr>
              <a:t>  3</a:t>
            </a:r>
          </a:p>
          <a:p>
            <a:pPr marL="342900" indent="-342900" defTabSz="914400" fontAlgn="base">
              <a:lnSpc>
                <a:spcPct val="90000"/>
              </a:lnSpc>
              <a:spcAft>
                <a:spcPct val="0"/>
              </a:spcAft>
              <a:buClr>
                <a:srgbClr val="F0AB00"/>
              </a:buClr>
              <a:buSzPct val="80000"/>
              <a:buFont typeface="Arial" charset="0"/>
              <a:buChar char="•"/>
            </a:pPr>
            <a:endParaRPr lang="en-US" sz="2500" b="1" kern="0">
              <a:solidFill>
                <a:srgbClr val="FFFFFF"/>
              </a:solidFill>
              <a:ea typeface="Arial Unicode MS" pitchFamily="34" charset="-128"/>
              <a:cs typeface="Arial Unicode MS" pitchFamily="34" charset="-128"/>
            </a:endParaRPr>
          </a:p>
          <a:p>
            <a:pPr marL="342900" indent="-342900" defTabSz="914400" fontAlgn="base">
              <a:lnSpc>
                <a:spcPct val="90000"/>
              </a:lnSpc>
              <a:spcAft>
                <a:spcPct val="0"/>
              </a:spcAft>
              <a:buClr>
                <a:srgbClr val="F0AB00"/>
              </a:buClr>
              <a:buSzPct val="80000"/>
              <a:buFont typeface="Arial" charset="0"/>
              <a:buChar char="•"/>
            </a:pPr>
            <a:r>
              <a:rPr lang="en-US" sz="2500" b="1" kern="0">
                <a:solidFill>
                  <a:srgbClr val="FFFFFF"/>
                </a:solidFill>
                <a:ea typeface="Arial Unicode MS" pitchFamily="34" charset="-128"/>
                <a:cs typeface="Arial Unicode MS" pitchFamily="34" charset="-128"/>
              </a:rPr>
              <a:t>Speed Interviews</a:t>
            </a:r>
          </a:p>
          <a:p>
            <a:pPr defTabSz="914400" fontAlgn="base">
              <a:lnSpc>
                <a:spcPct val="90000"/>
              </a:lnSpc>
              <a:spcAft>
                <a:spcPct val="0"/>
              </a:spcAft>
              <a:buClr>
                <a:srgbClr val="F0AB00"/>
              </a:buClr>
              <a:buSzPct val="80000"/>
            </a:pPr>
            <a:endParaRPr lang="en-US" sz="1400" i="1" kern="0">
              <a:solidFill>
                <a:srgbClr val="FFFFFF"/>
              </a:solidFill>
              <a:ea typeface="Arial Unicode MS" pitchFamily="34" charset="-128"/>
              <a:cs typeface="Arial Unicode MS" pitchFamily="34" charset="-128"/>
            </a:endParaRPr>
          </a:p>
          <a:p>
            <a:pPr defTabSz="914400">
              <a:buClr>
                <a:srgbClr val="FFC000"/>
              </a:buClr>
            </a:pPr>
            <a:endParaRPr lang="pl-PL" sz="1400" b="1">
              <a:solidFill>
                <a:srgbClr val="FFFFFF"/>
              </a:solidFill>
            </a:endParaRPr>
          </a:p>
          <a:p>
            <a:pPr defTabSz="914400">
              <a:buClr>
                <a:srgbClr val="FFC000"/>
              </a:buClr>
            </a:pPr>
            <a:endParaRPr lang="pl-PL" sz="1400" b="1">
              <a:solidFill>
                <a:srgbClr val="FFFFFF"/>
              </a:solidFill>
            </a:endParaRPr>
          </a:p>
        </p:txBody>
      </p:sp>
      <p:pic>
        <p:nvPicPr>
          <p:cNvPr id="3" name="Picture 5" descr="A person standing in front of a building&#10;&#10;Description generated with very high confidence">
            <a:extLst>
              <a:ext uri="{FF2B5EF4-FFF2-40B4-BE49-F238E27FC236}">
                <a16:creationId xmlns:a16="http://schemas.microsoft.com/office/drawing/2014/main" id="{6B5BDB6E-4DF3-456E-80E8-B16CF11CD1F4}"/>
              </a:ext>
            </a:extLst>
          </p:cNvPr>
          <p:cNvPicPr>
            <a:picLocks noChangeAspect="1"/>
          </p:cNvPicPr>
          <p:nvPr/>
        </p:nvPicPr>
        <p:blipFill>
          <a:blip r:embed="rId3"/>
          <a:stretch>
            <a:fillRect/>
          </a:stretch>
        </p:blipFill>
        <p:spPr>
          <a:xfrm>
            <a:off x="265272" y="2105266"/>
            <a:ext cx="2743200" cy="3454842"/>
          </a:xfrm>
          <a:prstGeom prst="rect">
            <a:avLst/>
          </a:prstGeom>
        </p:spPr>
      </p:pic>
      <p:sp>
        <p:nvSpPr>
          <p:cNvPr id="7" name="TextBox 6">
            <a:extLst>
              <a:ext uri="{FF2B5EF4-FFF2-40B4-BE49-F238E27FC236}">
                <a16:creationId xmlns:a16="http://schemas.microsoft.com/office/drawing/2014/main" id="{1357483B-9B65-4675-AA12-CCB3586AEBE6}"/>
              </a:ext>
            </a:extLst>
          </p:cNvPr>
          <p:cNvSpPr txBox="1"/>
          <p:nvPr/>
        </p:nvSpPr>
        <p:spPr>
          <a:xfrm>
            <a:off x="3049588" y="3200400"/>
            <a:ext cx="184731" cy="369332"/>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defTabSz="914400" fontAlgn="base">
              <a:spcBef>
                <a:spcPct val="50000"/>
              </a:spcBef>
              <a:spcAft>
                <a:spcPct val="0"/>
              </a:spcAft>
              <a:buClr>
                <a:srgbClr val="F0AB00"/>
              </a:buClr>
              <a:buSzPct val="80000"/>
            </a:pPr>
            <a:endParaRPr lang="en-US" sz="1800">
              <a:solidFill>
                <a:srgbClr val="000000"/>
              </a:solidFill>
            </a:endParaRPr>
          </a:p>
        </p:txBody>
      </p:sp>
      <p:pic>
        <p:nvPicPr>
          <p:cNvPr id="9" name="Picture 9" descr="A group of people standing in a room&#10;&#10;Description generated with very high confidence">
            <a:extLst>
              <a:ext uri="{FF2B5EF4-FFF2-40B4-BE49-F238E27FC236}">
                <a16:creationId xmlns:a16="http://schemas.microsoft.com/office/drawing/2014/main" id="{A6792308-C3F6-46CB-ADF1-E82AE5372F24}"/>
              </a:ext>
            </a:extLst>
          </p:cNvPr>
          <p:cNvPicPr>
            <a:picLocks noChangeAspect="1"/>
          </p:cNvPicPr>
          <p:nvPr/>
        </p:nvPicPr>
        <p:blipFill>
          <a:blip r:embed="rId4"/>
          <a:stretch>
            <a:fillRect/>
          </a:stretch>
        </p:blipFill>
        <p:spPr>
          <a:xfrm>
            <a:off x="9154211" y="4858466"/>
            <a:ext cx="2743200" cy="1828086"/>
          </a:xfrm>
          <a:prstGeom prst="rect">
            <a:avLst/>
          </a:prstGeom>
        </p:spPr>
      </p:pic>
    </p:spTree>
    <p:extLst>
      <p:ext uri="{BB962C8B-B14F-4D97-AF65-F5344CB8AC3E}">
        <p14:creationId xmlns:p14="http://schemas.microsoft.com/office/powerpoint/2010/main" val="578736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hank you"/>
          <p:cNvSpPr>
            <a:spLocks noGrp="1"/>
          </p:cNvSpPr>
          <p:nvPr>
            <p:ph type="ctrTitle"/>
          </p:nvPr>
        </p:nvSpPr>
        <p:spPr>
          <a:xfrm>
            <a:off x="504000" y="1467009"/>
            <a:ext cx="5593588" cy="923116"/>
          </a:xfrm>
        </p:spPr>
        <p:txBody>
          <a:bodyPr/>
          <a:lstStyle/>
          <a:p>
            <a:r>
              <a:rPr lang="en-US" dirty="0"/>
              <a:t>Thank you.</a:t>
            </a:r>
          </a:p>
        </p:txBody>
      </p:sp>
      <p:sp>
        <p:nvSpPr>
          <p:cNvPr id="6" name="Symbol zastępczy tekstu 5">
            <a:extLst>
              <a:ext uri="{FF2B5EF4-FFF2-40B4-BE49-F238E27FC236}">
                <a16:creationId xmlns:a16="http://schemas.microsoft.com/office/drawing/2014/main" id="{B9F96538-6E3B-AF47-A105-C842EE8D51AE}"/>
              </a:ext>
            </a:extLst>
          </p:cNvPr>
          <p:cNvSpPr>
            <a:spLocks noGrp="1"/>
          </p:cNvSpPr>
          <p:nvPr>
            <p:ph type="body" sz="quarter" idx="10"/>
          </p:nvPr>
        </p:nvSpPr>
        <p:spPr/>
        <p:txBody>
          <a:bodyPr/>
          <a:lstStyle/>
          <a:p>
            <a:r>
              <a:rPr lang="pl-PL" dirty="0" err="1"/>
              <a:t>Github</a:t>
            </a:r>
            <a:r>
              <a:rPr lang="pl-PL" dirty="0"/>
              <a:t>:</a:t>
            </a:r>
          </a:p>
        </p:txBody>
      </p:sp>
      <p:pic>
        <p:nvPicPr>
          <p:cNvPr id="8" name="Obraz 7">
            <a:extLst>
              <a:ext uri="{FF2B5EF4-FFF2-40B4-BE49-F238E27FC236}">
                <a16:creationId xmlns:a16="http://schemas.microsoft.com/office/drawing/2014/main" id="{5AC3C334-AA3A-B848-9EBB-1A9E17576CD6}"/>
              </a:ext>
            </a:extLst>
          </p:cNvPr>
          <p:cNvPicPr>
            <a:picLocks noChangeAspect="1"/>
          </p:cNvPicPr>
          <p:nvPr/>
        </p:nvPicPr>
        <p:blipFill>
          <a:blip r:embed="rId2"/>
          <a:stretch>
            <a:fillRect/>
          </a:stretch>
        </p:blipFill>
        <p:spPr>
          <a:xfrm>
            <a:off x="504000" y="3258383"/>
            <a:ext cx="3240686" cy="3240686"/>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4" name="Obraz 3">
            <a:extLst>
              <a:ext uri="{FF2B5EF4-FFF2-40B4-BE49-F238E27FC236}">
                <a16:creationId xmlns:a16="http://schemas.microsoft.com/office/drawing/2014/main" id="{4BE8221B-8E95-1A4B-9DE9-3FBB2506C3EB}"/>
              </a:ext>
            </a:extLst>
          </p:cNvPr>
          <p:cNvPicPr>
            <a:picLocks noChangeAspect="1"/>
          </p:cNvPicPr>
          <p:nvPr/>
        </p:nvPicPr>
        <p:blipFill>
          <a:blip r:embed="rId3"/>
          <a:stretch>
            <a:fillRect/>
          </a:stretch>
        </p:blipFill>
        <p:spPr>
          <a:xfrm>
            <a:off x="7053942" y="253093"/>
            <a:ext cx="4804001" cy="3181518"/>
          </a:xfrm>
          <a:prstGeom prst="rect">
            <a:avLst/>
          </a:prstGeom>
          <a:effectLst>
            <a:softEdge rad="127000"/>
          </a:effectLst>
        </p:spPr>
      </p:pic>
    </p:spTree>
    <p:extLst>
      <p:ext uri="{BB962C8B-B14F-4D97-AF65-F5344CB8AC3E}">
        <p14:creationId xmlns:p14="http://schemas.microsoft.com/office/powerpoint/2010/main" val="1881851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p:txBody>
          <a:bodyPr/>
          <a:lstStyle/>
          <a:p>
            <a:r>
              <a:rPr lang="en-US" dirty="0">
                <a:solidFill>
                  <a:schemeClr val="accent1"/>
                </a:solidFill>
              </a:rPr>
              <a:t>Timeline</a:t>
            </a:r>
            <a:r>
              <a:rPr lang="en-US" dirty="0"/>
              <a:t> of a deployment</a:t>
            </a:r>
          </a:p>
        </p:txBody>
      </p:sp>
      <p:pic>
        <p:nvPicPr>
          <p:cNvPr id="6" name="Illustration" descr="Example of an illustration " title="Illustration for divider page"/>
          <p:cNvPicPr>
            <a:picLocks noGrp="1" noChangeAspect="1"/>
          </p:cNvPicPr>
          <p:nvPr>
            <p:ph type="pic" sz="quarter" idx="12"/>
          </p:nvPr>
        </p:nvPicPr>
        <p:blipFill>
          <a:blip r:embed="rId3">
            <a:extLst>
              <a:ext uri="{28A0092B-C50C-407E-A947-70E740481C1C}">
                <a14:useLocalDpi xmlns:a14="http://schemas.microsoft.com/office/drawing/2010/main"/>
              </a:ext>
            </a:extLst>
          </a:blip>
          <a:srcRect t="3112" b="3112"/>
          <a:stretch>
            <a:fillRect/>
          </a:stretch>
        </p:blipFill>
        <p:spPr bwMode="invGray">
          <a:xfrm>
            <a:off x="0" y="3427200"/>
            <a:ext cx="12195175" cy="3430800"/>
          </a:xfrm>
        </p:spPr>
      </p:pic>
    </p:spTree>
    <p:extLst>
      <p:ext uri="{BB962C8B-B14F-4D97-AF65-F5344CB8AC3E}">
        <p14:creationId xmlns:p14="http://schemas.microsoft.com/office/powerpoint/2010/main" val="4249749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A2694-2CA5-CC49-BDB1-176E41589495}"/>
              </a:ext>
            </a:extLst>
          </p:cNvPr>
          <p:cNvSpPr>
            <a:spLocks noGrp="1"/>
          </p:cNvSpPr>
          <p:nvPr>
            <p:ph type="title"/>
          </p:nvPr>
        </p:nvSpPr>
        <p:spPr/>
        <p:txBody>
          <a:bodyPr/>
          <a:lstStyle/>
          <a:p>
            <a:r>
              <a:rPr lang="en-US" dirty="0"/>
              <a:t>In VM world</a:t>
            </a:r>
          </a:p>
        </p:txBody>
      </p:sp>
      <p:pic>
        <p:nvPicPr>
          <p:cNvPr id="3" name="Picture 2">
            <a:extLst>
              <a:ext uri="{FF2B5EF4-FFF2-40B4-BE49-F238E27FC236}">
                <a16:creationId xmlns:a16="http://schemas.microsoft.com/office/drawing/2014/main" id="{E4380D8D-1FBF-B446-BA5A-95A6E0E68594}"/>
              </a:ext>
            </a:extLst>
          </p:cNvPr>
          <p:cNvPicPr>
            <a:picLocks noChangeAspect="1"/>
          </p:cNvPicPr>
          <p:nvPr/>
        </p:nvPicPr>
        <p:blipFill>
          <a:blip r:embed="rId3"/>
          <a:stretch>
            <a:fillRect/>
          </a:stretch>
        </p:blipFill>
        <p:spPr>
          <a:xfrm>
            <a:off x="2683741" y="2593734"/>
            <a:ext cx="2463800" cy="825500"/>
          </a:xfrm>
          <a:prstGeom prst="rect">
            <a:avLst/>
          </a:prstGeom>
        </p:spPr>
      </p:pic>
      <p:pic>
        <p:nvPicPr>
          <p:cNvPr id="5" name="Picture 4">
            <a:extLst>
              <a:ext uri="{FF2B5EF4-FFF2-40B4-BE49-F238E27FC236}">
                <a16:creationId xmlns:a16="http://schemas.microsoft.com/office/drawing/2014/main" id="{EB88BE86-96CF-874F-BCDF-3411E7FE185F}"/>
              </a:ext>
            </a:extLst>
          </p:cNvPr>
          <p:cNvPicPr>
            <a:picLocks noChangeAspect="1"/>
          </p:cNvPicPr>
          <p:nvPr/>
        </p:nvPicPr>
        <p:blipFill>
          <a:blip r:embed="rId4"/>
          <a:stretch>
            <a:fillRect/>
          </a:stretch>
        </p:blipFill>
        <p:spPr>
          <a:xfrm>
            <a:off x="6766560" y="2593734"/>
            <a:ext cx="3068109" cy="842708"/>
          </a:xfrm>
          <a:prstGeom prst="rect">
            <a:avLst/>
          </a:prstGeom>
        </p:spPr>
      </p:pic>
      <p:sp>
        <p:nvSpPr>
          <p:cNvPr id="7" name="Plus 6">
            <a:extLst>
              <a:ext uri="{FF2B5EF4-FFF2-40B4-BE49-F238E27FC236}">
                <a16:creationId xmlns:a16="http://schemas.microsoft.com/office/drawing/2014/main" id="{FDC89AEA-7850-814B-91E1-97EEF02399C2}"/>
              </a:ext>
            </a:extLst>
          </p:cNvPr>
          <p:cNvSpPr/>
          <p:nvPr/>
        </p:nvSpPr>
        <p:spPr bwMode="gray">
          <a:xfrm>
            <a:off x="5511625" y="2516897"/>
            <a:ext cx="1002687" cy="996381"/>
          </a:xfrm>
          <a:prstGeom prst="mathPlus">
            <a:avLst/>
          </a:prstGeom>
          <a:solidFill>
            <a:schemeClr val="tx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01437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431462B-5EDC-BA46-819C-DFF4E6274700}"/>
              </a:ext>
            </a:extLst>
          </p:cNvPr>
          <p:cNvSpPr>
            <a:spLocks noGrp="1"/>
          </p:cNvSpPr>
          <p:nvPr>
            <p:ph type="body" sz="quarter" idx="10"/>
          </p:nvPr>
        </p:nvSpPr>
        <p:spPr/>
        <p:txBody>
          <a:bodyPr/>
          <a:lstStyle/>
          <a:p>
            <a:r>
              <a:rPr lang="en-US" dirty="0"/>
              <a:t>Can get a bit hard to </a:t>
            </a:r>
            <a:r>
              <a:rPr lang="en-US" dirty="0">
                <a:solidFill>
                  <a:schemeClr val="accent1"/>
                </a:solidFill>
              </a:rPr>
              <a:t>maintain</a:t>
            </a:r>
          </a:p>
          <a:p>
            <a:endParaRPr lang="pl-PL" dirty="0"/>
          </a:p>
        </p:txBody>
      </p:sp>
      <p:sp>
        <p:nvSpPr>
          <p:cNvPr id="24" name="Title"/>
          <p:cNvSpPr>
            <a:spLocks noGrp="1"/>
          </p:cNvSpPr>
          <p:nvPr>
            <p:ph type="title"/>
          </p:nvPr>
        </p:nvSpPr>
        <p:spPr/>
        <p:txBody>
          <a:bodyPr/>
          <a:lstStyle/>
          <a:p>
            <a:r>
              <a:rPr lang="en-US" dirty="0"/>
              <a:t>Docker</a:t>
            </a:r>
          </a:p>
        </p:txBody>
      </p:sp>
      <p:pic>
        <p:nvPicPr>
          <p:cNvPr id="9" name="Picture 8">
            <a:extLst>
              <a:ext uri="{FF2B5EF4-FFF2-40B4-BE49-F238E27FC236}">
                <a16:creationId xmlns:a16="http://schemas.microsoft.com/office/drawing/2014/main" id="{F54DA7D4-2155-264A-93D2-209718665E28}"/>
              </a:ext>
            </a:extLst>
          </p:cNvPr>
          <p:cNvPicPr>
            <a:picLocks noChangeAspect="1"/>
          </p:cNvPicPr>
          <p:nvPr/>
        </p:nvPicPr>
        <p:blipFill>
          <a:blip r:embed="rId2"/>
          <a:stretch>
            <a:fillRect/>
          </a:stretch>
        </p:blipFill>
        <p:spPr>
          <a:xfrm>
            <a:off x="6425698" y="1620000"/>
            <a:ext cx="4178300" cy="1701800"/>
          </a:xfrm>
          <a:prstGeom prst="rect">
            <a:avLst/>
          </a:prstGeom>
        </p:spPr>
      </p:pic>
    </p:spTree>
    <p:extLst>
      <p:ext uri="{BB962C8B-B14F-4D97-AF65-F5344CB8AC3E}">
        <p14:creationId xmlns:p14="http://schemas.microsoft.com/office/powerpoint/2010/main" val="2608048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dirty="0"/>
              <a:t>Docker Compose</a:t>
            </a:r>
          </a:p>
        </p:txBody>
      </p:sp>
      <p:pic>
        <p:nvPicPr>
          <p:cNvPr id="3" name="Picture 2">
            <a:extLst>
              <a:ext uri="{FF2B5EF4-FFF2-40B4-BE49-F238E27FC236}">
                <a16:creationId xmlns:a16="http://schemas.microsoft.com/office/drawing/2014/main" id="{C68A147E-FC2C-F749-B91F-B179D088B012}"/>
              </a:ext>
            </a:extLst>
          </p:cNvPr>
          <p:cNvPicPr>
            <a:picLocks noChangeAspect="1"/>
          </p:cNvPicPr>
          <p:nvPr/>
        </p:nvPicPr>
        <p:blipFill>
          <a:blip r:embed="rId2"/>
          <a:stretch>
            <a:fillRect/>
          </a:stretch>
        </p:blipFill>
        <p:spPr>
          <a:xfrm>
            <a:off x="7366637" y="504000"/>
            <a:ext cx="4230406" cy="5580185"/>
          </a:xfrm>
          <a:prstGeom prst="rect">
            <a:avLst/>
          </a:prstGeom>
        </p:spPr>
      </p:pic>
      <p:sp>
        <p:nvSpPr>
          <p:cNvPr id="6" name="Text Placeholder">
            <a:extLst>
              <a:ext uri="{FF2B5EF4-FFF2-40B4-BE49-F238E27FC236}">
                <a16:creationId xmlns:a16="http://schemas.microsoft.com/office/drawing/2014/main" id="{9F259361-7A5C-7849-877A-D66A0093DF24}"/>
              </a:ext>
            </a:extLst>
          </p:cNvPr>
          <p:cNvSpPr txBox="1">
            <a:spLocks/>
          </p:cNvSpPr>
          <p:nvPr/>
        </p:nvSpPr>
        <p:spPr>
          <a:xfrm>
            <a:off x="503999" y="1620000"/>
            <a:ext cx="6635355" cy="4716000"/>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2400" dirty="0"/>
              <a:t>When you only care about </a:t>
            </a:r>
            <a:br>
              <a:rPr lang="en-US" sz="2400" dirty="0"/>
            </a:br>
            <a:r>
              <a:rPr lang="en-US" sz="2400" dirty="0">
                <a:solidFill>
                  <a:schemeClr val="accent1"/>
                </a:solidFill>
              </a:rPr>
              <a:t>one instance</a:t>
            </a:r>
            <a:r>
              <a:rPr lang="en-US" sz="2400" dirty="0"/>
              <a:t>* on one node </a:t>
            </a:r>
            <a:br>
              <a:rPr lang="en-US" sz="2400" dirty="0"/>
            </a:br>
            <a:r>
              <a:rPr lang="en-US" sz="2400" dirty="0"/>
              <a:t>then this is your solution</a:t>
            </a:r>
          </a:p>
          <a:p>
            <a:endParaRPr lang="en-US" sz="2400" dirty="0"/>
          </a:p>
          <a:p>
            <a:pPr algn="r"/>
            <a:r>
              <a:rPr lang="en-US" sz="1400" dirty="0"/>
              <a:t>*of your whole application – it can include many services</a:t>
            </a:r>
          </a:p>
        </p:txBody>
      </p:sp>
    </p:spTree>
    <p:extLst>
      <p:ext uri="{BB962C8B-B14F-4D97-AF65-F5344CB8AC3E}">
        <p14:creationId xmlns:p14="http://schemas.microsoft.com/office/powerpoint/2010/main" val="1321678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AP Hybris 2018 16x9 black">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zentacja1" id="{AFD506F8-794B-D14D-A9E5-F42DC1EF521A}" vid="{55029518-3ED1-464D-B627-27BD7444CBE0}"/>
    </a:ext>
  </a:extLst>
</a:theme>
</file>

<file path=ppt/theme/theme2.xml><?xml version="1.0" encoding="utf-8"?>
<a:theme xmlns:a="http://schemas.openxmlformats.org/drawingml/2006/main" name="SAP Hybris Title Slides">
  <a:themeElements>
    <a:clrScheme name="hybrisCEC 2">
      <a:dk1>
        <a:srgbClr val="000000"/>
      </a:dk1>
      <a:lt1>
        <a:srgbClr val="FFFFFF"/>
      </a:lt1>
      <a:dk2>
        <a:srgbClr val="0064C8"/>
      </a:dk2>
      <a:lt2>
        <a:srgbClr val="CCCCCC"/>
      </a:lt2>
      <a:accent1>
        <a:srgbClr val="F0AB00"/>
      </a:accent1>
      <a:accent2>
        <a:srgbClr val="606669"/>
      </a:accent2>
      <a:accent3>
        <a:srgbClr val="003264"/>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fontAlgn="base">
          <a:spcBef>
            <a:spcPct val="50000"/>
          </a:spcBef>
          <a:spcAft>
            <a:spcPct val="0"/>
          </a:spcAft>
          <a:buClr>
            <a:srgbClr val="F0AB00"/>
          </a:buClr>
          <a:buSzPct val="80000"/>
          <a:defRPr sz="1800" kern="0" dirty="0" smtClean="0">
            <a:ea typeface="Arial Unicode MS" pitchFamily="34" charset="-128"/>
            <a:cs typeface="Arial Unicode MS" pitchFamily="34" charset="-128"/>
          </a:defRPr>
        </a:defPPr>
      </a:lstStyle>
    </a:txDef>
  </a:objectDefaults>
  <a:extraClrSchemeLst/>
</a:theme>
</file>

<file path=ppt/theme/theme3.xml><?xml version="1.0" encoding="utf-8"?>
<a:theme xmlns:a="http://schemas.openxmlformats.org/drawingml/2006/main" name="SAP Hybris 2018 16x9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Hybris_2018_16x9_white.potx" id="{0B394653-514B-4D76-B54F-1561758045BC}" vid="{45EA9BEB-B46D-4F08-A2E6-6A30276E7333}"/>
    </a:ext>
  </a:extLst>
</a:theme>
</file>

<file path=ppt/theme/theme4.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 Hybris 2018 16x9 black</Template>
  <TotalTime>404</TotalTime>
  <Words>1916</Words>
  <Application>Microsoft Macintosh PowerPoint</Application>
  <PresentationFormat>Custom</PresentationFormat>
  <Paragraphs>446</Paragraphs>
  <Slides>52</Slides>
  <Notes>27</Notes>
  <HiddenSlides>0</HiddenSlides>
  <MMClips>1</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52</vt:i4>
      </vt:variant>
    </vt:vector>
  </HeadingPairs>
  <TitlesOfParts>
    <vt:vector size="68" baseType="lpstr">
      <vt:lpstr>Arial Unicode MS</vt:lpstr>
      <vt:lpstr>MS PGothic</vt:lpstr>
      <vt:lpstr>ヒラギノ角ゴ ProN W6</vt:lpstr>
      <vt:lpstr>Arial</vt:lpstr>
      <vt:lpstr>Calibri</vt:lpstr>
      <vt:lpstr>Corbel</vt:lpstr>
      <vt:lpstr>CordiaUPC</vt:lpstr>
      <vt:lpstr>Courier New</vt:lpstr>
      <vt:lpstr>DINOT-Bold</vt:lpstr>
      <vt:lpstr>Dosis Medium</vt:lpstr>
      <vt:lpstr>Symbol</vt:lpstr>
      <vt:lpstr>Wingdings</vt:lpstr>
      <vt:lpstr>Wingdings</vt:lpstr>
      <vt:lpstr>SAP Hybris 2018 16x9 black</vt:lpstr>
      <vt:lpstr>SAP Hybris Title Slides</vt:lpstr>
      <vt:lpstr>SAP Hybris 2018 16x9 white</vt:lpstr>
      <vt:lpstr>Devops Community Chapter 2 Czyli: jak przestałem klikać I pokochałem automatyzację</vt:lpstr>
      <vt:lpstr>Agenda</vt:lpstr>
      <vt:lpstr>Hack Your Career</vt:lpstr>
      <vt:lpstr>PowerPoint Presentation</vt:lpstr>
      <vt:lpstr> </vt:lpstr>
      <vt:lpstr>Timeline of a deployment</vt:lpstr>
      <vt:lpstr>In VM world</vt:lpstr>
      <vt:lpstr>Docker</vt:lpstr>
      <vt:lpstr>Docker Compose</vt:lpstr>
      <vt:lpstr>Container orchestration</vt:lpstr>
      <vt:lpstr>Rolling updates w Kubernetesie</vt:lpstr>
      <vt:lpstr>Pod, ReplicaSet, Deployment</vt:lpstr>
      <vt:lpstr>Pod, ReplicaSet, Deployment</vt:lpstr>
      <vt:lpstr>Pod, ReplicaSet, Deployment</vt:lpstr>
      <vt:lpstr>Pod, ReplicaSet, Deployment</vt:lpstr>
      <vt:lpstr>What Deployment actually is?</vt:lpstr>
      <vt:lpstr>Deployment example + service</vt:lpstr>
      <vt:lpstr>Deep into Deployment</vt:lpstr>
      <vt:lpstr>Deep into Deployment</vt:lpstr>
      <vt:lpstr>Deep into Deployment</vt:lpstr>
      <vt:lpstr>Deep into Deployment</vt:lpstr>
      <vt:lpstr>Deep into Deployment</vt:lpstr>
      <vt:lpstr>Deep into Deployment</vt:lpstr>
      <vt:lpstr>Deep into Deployment</vt:lpstr>
      <vt:lpstr>Deep into Deployment</vt:lpstr>
      <vt:lpstr>Deep into Deployment</vt:lpstr>
      <vt:lpstr>Deep into Deployment</vt:lpstr>
      <vt:lpstr>Deep into Deployment</vt:lpstr>
      <vt:lpstr>Deep into Deployment</vt:lpstr>
      <vt:lpstr>Why Canary deployment</vt:lpstr>
      <vt:lpstr>Canary deployments</vt:lpstr>
      <vt:lpstr>Canary deployments</vt:lpstr>
      <vt:lpstr>Canary deployments in Kubernetes</vt:lpstr>
      <vt:lpstr>Rolling updates w Kubernetesie</vt:lpstr>
      <vt:lpstr>Demo agenda</vt:lpstr>
      <vt:lpstr>HorizontalPodScaling w Kubernetesie</vt:lpstr>
      <vt:lpstr>Horizontal vs vertical scaling</vt:lpstr>
      <vt:lpstr>Horizontal pod scaling in Kubernetes</vt:lpstr>
      <vt:lpstr>Horizontal pod scaling in Kubernetes</vt:lpstr>
      <vt:lpstr>HorizontalPodScaling DEMO</vt:lpstr>
      <vt:lpstr>Smarter deployments in Kubernetes</vt:lpstr>
      <vt:lpstr>Helm – The package manager for Kubernetes</vt:lpstr>
      <vt:lpstr>What is Helm?</vt:lpstr>
      <vt:lpstr>Example Chart structure</vt:lpstr>
      <vt:lpstr>The helm repo</vt:lpstr>
      <vt:lpstr>Lets improve the previous deployments</vt:lpstr>
      <vt:lpstr>Some more advanced examples</vt:lpstr>
      <vt:lpstr>Monocular – The helm WebUI</vt:lpstr>
      <vt:lpstr>EFK – Complete logging solution</vt:lpstr>
      <vt:lpstr>Kogo szukamy?</vt:lpstr>
      <vt:lpstr>Networking session </vt:lpstr>
      <vt:lpstr>Thank you.</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Blaszczyk, Jakub</dc:creator>
  <cp:keywords>2018/16:9/black</cp:keywords>
  <cp:lastModifiedBy>Microsoft Office User</cp:lastModifiedBy>
  <cp:revision>31</cp:revision>
  <dcterms:created xsi:type="dcterms:W3CDTF">2018-05-23T10:05:42Z</dcterms:created>
  <dcterms:modified xsi:type="dcterms:W3CDTF">2018-06-05T13:48:01Z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ies>
</file>